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58" r:id="rId3"/>
    <p:sldId id="259" r:id="rId4"/>
    <p:sldId id="260" r:id="rId5"/>
    <p:sldId id="265" r:id="rId6"/>
    <p:sldId id="307" r:id="rId7"/>
    <p:sldId id="261" r:id="rId8"/>
    <p:sldId id="281" r:id="rId9"/>
    <p:sldId id="277" r:id="rId10"/>
    <p:sldId id="278" r:id="rId11"/>
    <p:sldId id="279" r:id="rId12"/>
    <p:sldId id="280" r:id="rId13"/>
    <p:sldId id="308" r:id="rId14"/>
    <p:sldId id="282" r:id="rId15"/>
    <p:sldId id="283" r:id="rId16"/>
    <p:sldId id="284" r:id="rId17"/>
    <p:sldId id="286" r:id="rId18"/>
    <p:sldId id="285" r:id="rId19"/>
    <p:sldId id="287" r:id="rId20"/>
    <p:sldId id="288" r:id="rId21"/>
    <p:sldId id="289" r:id="rId22"/>
    <p:sldId id="290" r:id="rId23"/>
    <p:sldId id="309" r:id="rId24"/>
    <p:sldId id="276" r:id="rId25"/>
    <p:sldId id="268" r:id="rId26"/>
    <p:sldId id="31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11" r:id="rId43"/>
    <p:sldId id="262" r:id="rId44"/>
    <p:sldId id="312" r:id="rId45"/>
    <p:sldId id="269" r:id="rId46"/>
    <p:sldId id="270" r:id="rId47"/>
    <p:sldId id="272" r:id="rId48"/>
    <p:sldId id="273" r:id="rId49"/>
    <p:sldId id="274" r:id="rId50"/>
    <p:sldId id="275" r:id="rId51"/>
    <p:sldId id="313" r:id="rId52"/>
    <p:sldId id="306" r:id="rId53"/>
    <p:sldId id="263" r:id="rId5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D5F3"/>
    <a:srgbClr val="501FDB"/>
    <a:srgbClr val="AE3DBD"/>
    <a:srgbClr val="A32A0D"/>
    <a:srgbClr val="24D6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92" autoAdjust="0"/>
    <p:restoredTop sz="94660"/>
  </p:normalViewPr>
  <p:slideViewPr>
    <p:cSldViewPr>
      <p:cViewPr>
        <p:scale>
          <a:sx n="90" d="100"/>
          <a:sy n="90" d="100"/>
        </p:scale>
        <p:origin x="-1098" y="6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25" d="100"/>
          <a:sy n="125" d="100"/>
        </p:scale>
        <p:origin x="-498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75B8C-DF90-4444-88E4-F1D95D87E965}" type="datetimeFigureOut">
              <a:rPr lang="ko-KR" altLang="en-US" smtClean="0"/>
              <a:pPr/>
              <a:t>2021-04-11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05DAE-064F-4E16-A6EA-40DBFA52F8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149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C5016-0CE9-49F3-B8D2-461B0C3D6C17}" type="datetime1">
              <a:rPr lang="ko-KR" altLang="en-US" smtClean="0"/>
              <a:pPr/>
              <a:t>2021-04-11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00DB6-95EC-49A7-BD4C-E70999BD6845}" type="datetime1">
              <a:rPr lang="ko-KR" altLang="en-US" smtClean="0"/>
              <a:pPr/>
              <a:t>2021-04-11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A2795-EB37-4315-A2CE-135DB3937956}" type="datetime1">
              <a:rPr lang="ko-KR" altLang="en-US" smtClean="0"/>
              <a:pPr/>
              <a:t>2021-04-11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B9918-E6BB-432D-A8F8-AC60DB3964CC}" type="datetime1">
              <a:rPr lang="ko-KR" altLang="en-US" smtClean="0"/>
              <a:pPr/>
              <a:t>2021-04-11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C02E3-8D33-4F3D-B7C7-251592AF8EBF}" type="datetime1">
              <a:rPr lang="ko-KR" altLang="en-US" smtClean="0"/>
              <a:pPr/>
              <a:t>2021-04-11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FDEAE-93DF-4C5D-B8B3-A56BFDA35506}" type="datetime1">
              <a:rPr lang="ko-KR" altLang="en-US" smtClean="0"/>
              <a:pPr/>
              <a:t>2021-04-11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1F306-9F63-4D26-9200-67D01FD9E31C}" type="datetime1">
              <a:rPr lang="ko-KR" altLang="en-US" smtClean="0"/>
              <a:pPr/>
              <a:t>2021-04-11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8D711-DAEC-41E7-BCCE-97D973D9FCF4}" type="datetime1">
              <a:rPr lang="ko-KR" altLang="en-US" smtClean="0"/>
              <a:pPr/>
              <a:t>2021-04-11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DAACD-CB12-4A48-A0F0-7880F7B8F2E4}" type="datetime1">
              <a:rPr lang="ko-KR" altLang="en-US" smtClean="0"/>
              <a:pPr/>
              <a:t>2021-04-11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81914-6B2B-4507-8C3B-681EC42BF714}" type="datetime1">
              <a:rPr lang="ko-KR" altLang="en-US" smtClean="0"/>
              <a:pPr/>
              <a:t>2021-04-11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7CE56-2D8E-4D66-9002-E3AC405EFE2C}" type="datetime1">
              <a:rPr lang="ko-KR" altLang="en-US" smtClean="0"/>
              <a:pPr/>
              <a:t>2021-04-11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019800" y="6237312"/>
            <a:ext cx="136376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47C2A942-B78E-48FC-8EFB-B55B217D18F5}" type="datetime1">
              <a:rPr lang="ko-KR" altLang="en-US" smtClean="0"/>
              <a:pPr/>
              <a:t>2021-04-11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 spc="-150">
          <a:solidFill>
            <a:schemeClr val="tx1"/>
          </a:solidFill>
          <a:latin typeface="Noto Sans Korean Bold" pitchFamily="34" charset="-127"/>
          <a:ea typeface="Noto Sans Korean Bold" pitchFamily="34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43508" y="116632"/>
            <a:ext cx="8856984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785786" y="34290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altLang="ja-JP" sz="4800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/>
            </a:r>
            <a:br>
              <a:rPr lang="en-US" altLang="ja-JP" sz="4800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</a:br>
            <a:r>
              <a:rPr lang="en-US" altLang="ja-JP" sz="4800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PortFolio</a:t>
            </a:r>
            <a:r>
              <a:rPr lang="en-US" altLang="ja-JP" sz="4800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/>
            </a:r>
            <a:br>
              <a:rPr lang="en-US" altLang="ja-JP" sz="4800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</a:br>
            <a:r>
              <a:rPr lang="en-US" altLang="ja-JP" sz="4800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/>
            </a:r>
            <a:br>
              <a:rPr lang="en-US" altLang="ja-JP" sz="4800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</a:br>
            <a:endParaRPr lang="ja-JP" altLang="en-US" sz="4800" dirty="0" smtClean="0">
              <a:solidFill>
                <a:schemeClr val="accent5">
                  <a:lumMod val="75000"/>
                </a:schemeClr>
              </a:solidFill>
              <a:latin typeface="Meiryo" pitchFamily="34" charset="-128"/>
              <a:ea typeface="Meiryo" pitchFamily="34" charset="-128"/>
            </a:endParaRPr>
          </a:p>
        </p:txBody>
      </p:sp>
      <p:sp>
        <p:nvSpPr>
          <p:cNvPr id="9" name="제목 2"/>
          <p:cNvSpPr txBox="1">
            <a:spLocks/>
          </p:cNvSpPr>
          <p:nvPr/>
        </p:nvSpPr>
        <p:spPr>
          <a:xfrm>
            <a:off x="649132" y="5085184"/>
            <a:ext cx="7772400" cy="515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endParaRPr lang="ko-KR" alt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049874" y="1094264"/>
            <a:ext cx="3044252" cy="1836989"/>
            <a:chOff x="3188249" y="1180535"/>
            <a:chExt cx="2767502" cy="1669990"/>
          </a:xfrm>
        </p:grpSpPr>
        <p:pic>
          <p:nvPicPr>
            <p:cNvPr id="1026" name="Picture 2" descr="C:\Users\madeit-top1\Documents\PPT\[07]Angrymomo_White Blue PPT\Sky-Blue-Sky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9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82"/>
            <a:stretch/>
          </p:blipFill>
          <p:spPr bwMode="auto">
            <a:xfrm>
              <a:off x="3188249" y="1196752"/>
              <a:ext cx="2767502" cy="1648037"/>
            </a:xfrm>
            <a:prstGeom prst="rect">
              <a:avLst/>
            </a:prstGeom>
            <a:noFill/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4551142" y="1180535"/>
              <a:ext cx="41716" cy="16699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제목 2"/>
          <p:cNvSpPr txBox="1">
            <a:spLocks/>
          </p:cNvSpPr>
          <p:nvPr/>
        </p:nvSpPr>
        <p:spPr>
          <a:xfrm>
            <a:off x="616206" y="4865406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endParaRPr lang="ja-JP" altLang="en-US" sz="4800" dirty="0" smtClean="0">
              <a:solidFill>
                <a:schemeClr val="accent5">
                  <a:lumMod val="75000"/>
                </a:schemeClr>
              </a:solidFill>
              <a:latin typeface="Meiryo" pitchFamily="34" charset="-128"/>
              <a:ea typeface="Meiryo" pitchFamily="34" charset="-128"/>
            </a:endParaRPr>
          </a:p>
        </p:txBody>
      </p:sp>
      <p:sp>
        <p:nvSpPr>
          <p:cNvPr id="11" name="제목 2"/>
          <p:cNvSpPr txBox="1">
            <a:spLocks/>
          </p:cNvSpPr>
          <p:nvPr/>
        </p:nvSpPr>
        <p:spPr>
          <a:xfrm>
            <a:off x="639141" y="460778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75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algn="l"/>
            <a:r>
              <a:rPr lang="en-US" altLang="ja-JP" sz="4800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/>
            </a:r>
            <a:br>
              <a:rPr lang="en-US" altLang="ja-JP" sz="4800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</a:br>
            <a:r>
              <a:rPr lang="en-US" altLang="ja-JP" sz="4800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Name : </a:t>
            </a:r>
            <a:r>
              <a:rPr lang="ko-KR" altLang="en-US" sz="4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오창</a:t>
            </a:r>
            <a:r>
              <a:rPr lang="ko-KR" altLang="en-US" sz="48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민</a:t>
            </a:r>
            <a:endParaRPr lang="en-US" altLang="ko-KR" sz="4800" b="1" dirty="0" smtClean="0">
              <a:solidFill>
                <a:schemeClr val="accent5">
                  <a:lumMod val="75000"/>
                </a:schemeClr>
              </a:solidFill>
              <a:latin typeface="Meiryo" pitchFamily="34" charset="-128"/>
              <a:ea typeface="Meiryo" pitchFamily="34" charset="-128"/>
            </a:endParaRPr>
          </a:p>
          <a:p>
            <a:pPr algn="l"/>
            <a:r>
              <a:rPr lang="en-US" altLang="ja-JP" sz="4800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Phone : 010-9989-6642</a:t>
            </a:r>
          </a:p>
          <a:p>
            <a:pPr algn="l"/>
            <a:r>
              <a:rPr lang="en-US" altLang="ja-JP" sz="4800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E-mail : ohcm0906@naver.com</a:t>
            </a:r>
          </a:p>
          <a:p>
            <a:pPr algn="l"/>
            <a:r>
              <a:rPr lang="en-US" altLang="ja-JP" sz="4800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Github</a:t>
            </a:r>
            <a:r>
              <a:rPr lang="en-US" altLang="ja-JP" sz="4800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: https://github.com/ohcm0906</a:t>
            </a:r>
            <a:r>
              <a:rPr lang="en-US" altLang="ja-JP" sz="4800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/>
            </a:r>
            <a:br>
              <a:rPr lang="en-US" altLang="ja-JP" sz="4800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</a:br>
            <a:endParaRPr lang="ja-JP" altLang="en-US" sz="4800" dirty="0" smtClean="0">
              <a:solidFill>
                <a:schemeClr val="accent5">
                  <a:lumMod val="75000"/>
                </a:schemeClr>
              </a:solidFill>
              <a:latin typeface="Meiryo" pitchFamily="34" charset="-128"/>
              <a:ea typeface="Meiryo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00556"/>
            <a:ext cx="7772400" cy="936104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스마트 홈 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조명인식시스템 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개발 환경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85800" y="1435635"/>
            <a:ext cx="777240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endParaRPr lang="ko-KR" altLang="en-US" sz="1600" spc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35635"/>
            <a:ext cx="7772400" cy="4801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03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00556"/>
            <a:ext cx="7772400" cy="936104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스마트 홈 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조명인식시스템 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구성도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85800" y="1435635"/>
            <a:ext cx="777240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endParaRPr lang="ko-KR" altLang="en-US" sz="1600" spc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85874"/>
            <a:ext cx="7772400" cy="495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703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00556"/>
            <a:ext cx="7772400" cy="936104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스마트 홈 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조명인식시스템 </a:t>
            </a:r>
            <a:r>
              <a:rPr lang="en-US" altLang="ko-KR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/>
            </a:r>
            <a:br>
              <a:rPr lang="en-US" altLang="ko-KR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</a:br>
            <a:r>
              <a:rPr lang="en-US" altLang="ko-KR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(Android 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조명 </a:t>
            </a:r>
            <a:r>
              <a:rPr lang="en-US" altLang="ko-KR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ON/OFF</a:t>
            </a:r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버튼으로 동작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85800" y="1435635"/>
            <a:ext cx="777240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endParaRPr lang="ko-KR" altLang="en-US" sz="1600" spc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35634"/>
            <a:ext cx="7846640" cy="4657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862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deit-top1\Documents\PPT\[07]Angrymomo_White Blue PPT\Sky-Blue-Sk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5" t="2248" r="697" b="39896"/>
          <a:stretch/>
        </p:blipFill>
        <p:spPr bwMode="auto">
          <a:xfrm>
            <a:off x="-30227" y="0"/>
            <a:ext cx="9174227" cy="6858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15008" y="2644170"/>
            <a:ext cx="89289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600" dirty="0" smtClean="0">
                <a:solidFill>
                  <a:schemeClr val="bg1"/>
                </a:solidFill>
                <a:latin typeface="Meiryo" pitchFamily="34" charset="-128"/>
              </a:rPr>
              <a:t>JAVA </a:t>
            </a:r>
            <a:r>
              <a:rPr lang="ko-KR" altLang="en-US" sz="9600" dirty="0" smtClean="0">
                <a:solidFill>
                  <a:schemeClr val="bg1"/>
                </a:solidFill>
                <a:latin typeface="Meiryo" pitchFamily="34" charset="-128"/>
              </a:rPr>
              <a:t>프로젝트</a:t>
            </a:r>
            <a:endParaRPr lang="ko-KR" altLang="en-US" sz="9600" dirty="0">
              <a:solidFill>
                <a:schemeClr val="bg1"/>
              </a:solidFill>
              <a:latin typeface="Meiryo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900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00556"/>
            <a:ext cx="7772400" cy="936104"/>
          </a:xfrm>
        </p:spPr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JAVA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(K-MOVE SURVEY)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85800" y="1435635"/>
            <a:ext cx="777240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endParaRPr lang="ko-KR" altLang="en-US" sz="1600" spc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785786" y="5786454"/>
            <a:ext cx="7772400" cy="7932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571500" indent="-57150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개발기</a:t>
            </a:r>
            <a:r>
              <a:rPr lang="ko-KR" altLang="en-US" sz="2800" b="1" spc="-150" dirty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간</a:t>
            </a:r>
            <a:r>
              <a:rPr lang="ja-JP" altLang="en-US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 </a:t>
            </a:r>
            <a:r>
              <a:rPr lang="en-US" altLang="ja-JP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: 2017. 11. 16</a:t>
            </a:r>
            <a:r>
              <a:rPr lang="ja-JP" altLang="en-US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</a:rPr>
              <a:t> </a:t>
            </a:r>
            <a:r>
              <a:rPr lang="en-US" altLang="ja-JP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~ 2017. 11. 22</a:t>
            </a:r>
            <a:endParaRPr kumimoji="0" lang="en-US" altLang="ja-JP" sz="2800" b="1" i="0" u="none" strike="noStrike" kern="1200" cap="none" spc="-150" normalizeH="0" baseline="0" noProof="0" dirty="0" smtClean="0">
              <a:ln>
                <a:noFill/>
              </a:ln>
              <a:solidFill>
                <a:srgbClr val="A32A0D"/>
              </a:solidFill>
              <a:effectLst/>
              <a:uLnTx/>
              <a:uFillTx/>
              <a:latin typeface="Meiryo" pitchFamily="34" charset="-128"/>
              <a:ea typeface="Meiryo" pitchFamily="34" charset="-128"/>
              <a:cs typeface="+mj-c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435636"/>
            <a:ext cx="4587030" cy="4350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그림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35635"/>
            <a:ext cx="3600400" cy="435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2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00556"/>
            <a:ext cx="7772400" cy="936104"/>
          </a:xfrm>
        </p:spPr>
        <p:txBody>
          <a:bodyPr>
            <a:normAutofit fontScale="90000"/>
          </a:bodyPr>
          <a:lstStyle/>
          <a:p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JAVA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(K-MOVE SURVEY 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기능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85800" y="1435635"/>
            <a:ext cx="777240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endParaRPr lang="ko-KR" altLang="en-US" sz="1600" spc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785786" y="5786454"/>
            <a:ext cx="7772400" cy="7932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571500" indent="-571500" algn="ctr">
              <a:lnSpc>
                <a:spcPct val="150000"/>
              </a:lnSpc>
              <a:spcBef>
                <a:spcPct val="0"/>
              </a:spcBef>
            </a:pPr>
            <a:endParaRPr kumimoji="0" lang="en-US" altLang="ja-JP" sz="2800" b="1" i="0" u="none" strike="noStrike" kern="1200" cap="none" spc="-150" normalizeH="0" baseline="0" noProof="0" dirty="0" smtClean="0">
              <a:ln>
                <a:noFill/>
              </a:ln>
              <a:solidFill>
                <a:srgbClr val="A32A0D"/>
              </a:solidFill>
              <a:effectLst/>
              <a:uLnTx/>
              <a:uFillTx/>
              <a:latin typeface="Meiryo" pitchFamily="34" charset="-128"/>
              <a:ea typeface="Meiryo" pitchFamily="34" charset="-128"/>
              <a:cs typeface="+mj-cs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68760"/>
            <a:ext cx="7772400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910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00556"/>
            <a:ext cx="7772400" cy="936104"/>
          </a:xfrm>
        </p:spPr>
        <p:txBody>
          <a:bodyPr>
            <a:normAutofit fontScale="90000"/>
          </a:bodyPr>
          <a:lstStyle/>
          <a:p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JAVA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(Class Diagram&lt;VO&gt;)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85800" y="1435635"/>
            <a:ext cx="777240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endParaRPr lang="ko-KR" altLang="en-US" sz="1600" spc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그림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68759"/>
            <a:ext cx="8136904" cy="518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8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00556"/>
            <a:ext cx="7772400" cy="936104"/>
          </a:xfrm>
        </p:spPr>
        <p:txBody>
          <a:bodyPr>
            <a:normAutofit fontScale="90000"/>
          </a:bodyPr>
          <a:lstStyle/>
          <a:p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JAVA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(Class Diagram&lt;UI&gt;)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85800" y="1435635"/>
            <a:ext cx="777240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endParaRPr lang="ko-KR" altLang="en-US" sz="1600" spc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785786" y="5786454"/>
            <a:ext cx="7772400" cy="7932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571500" indent="-571500" algn="ctr">
              <a:lnSpc>
                <a:spcPct val="150000"/>
              </a:lnSpc>
              <a:spcBef>
                <a:spcPct val="0"/>
              </a:spcBef>
            </a:pPr>
            <a:endParaRPr kumimoji="0" lang="en-US" altLang="ja-JP" sz="2800" b="1" i="0" u="none" strike="noStrike" kern="1200" cap="none" spc="-150" normalizeH="0" baseline="0" noProof="0" dirty="0" smtClean="0">
              <a:ln>
                <a:noFill/>
              </a:ln>
              <a:solidFill>
                <a:srgbClr val="A32A0D"/>
              </a:solidFill>
              <a:effectLst/>
              <a:uLnTx/>
              <a:uFillTx/>
              <a:latin typeface="Meiryo" pitchFamily="34" charset="-128"/>
              <a:ea typeface="Meiryo" pitchFamily="34" charset="-128"/>
              <a:cs typeface="+mj-cs"/>
            </a:endParaRPr>
          </a:p>
        </p:txBody>
      </p:sp>
      <p:pic>
        <p:nvPicPr>
          <p:cNvPr id="8" name="그림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268760"/>
            <a:ext cx="7946626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8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00556"/>
            <a:ext cx="7772400" cy="936104"/>
          </a:xfrm>
        </p:spPr>
        <p:txBody>
          <a:bodyPr>
            <a:normAutofit fontScale="90000"/>
          </a:bodyPr>
          <a:lstStyle/>
          <a:p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JAVA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(Class Diagram&lt;DAO&gt;)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85800" y="1435635"/>
            <a:ext cx="777240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endParaRPr lang="ko-KR" altLang="en-US" sz="1600" spc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785786" y="5786454"/>
            <a:ext cx="7772400" cy="7932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571500" indent="-571500" algn="ctr">
              <a:lnSpc>
                <a:spcPct val="150000"/>
              </a:lnSpc>
              <a:spcBef>
                <a:spcPct val="0"/>
              </a:spcBef>
            </a:pPr>
            <a:endParaRPr kumimoji="0" lang="en-US" altLang="ja-JP" sz="2800" b="1" i="0" u="none" strike="noStrike" kern="1200" cap="none" spc="-150" normalizeH="0" baseline="0" noProof="0" dirty="0" smtClean="0">
              <a:ln>
                <a:noFill/>
              </a:ln>
              <a:solidFill>
                <a:srgbClr val="A32A0D"/>
              </a:solidFill>
              <a:effectLst/>
              <a:uLnTx/>
              <a:uFillTx/>
              <a:latin typeface="Meiryo" pitchFamily="34" charset="-128"/>
              <a:ea typeface="Meiryo" pitchFamily="34" charset="-128"/>
              <a:cs typeface="+mj-cs"/>
            </a:endParaRPr>
          </a:p>
        </p:txBody>
      </p:sp>
      <p:pic>
        <p:nvPicPr>
          <p:cNvPr id="9" name="그림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40768"/>
            <a:ext cx="7772400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00556"/>
            <a:ext cx="7772400" cy="936104"/>
          </a:xfrm>
        </p:spPr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JAVA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(DB 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구조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85800" y="1435635"/>
            <a:ext cx="777240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endParaRPr lang="ko-KR" altLang="en-US" sz="1600" spc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785786" y="5786454"/>
            <a:ext cx="7772400" cy="7932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571500" indent="-571500" algn="ctr">
              <a:lnSpc>
                <a:spcPct val="150000"/>
              </a:lnSpc>
              <a:spcBef>
                <a:spcPct val="0"/>
              </a:spcBef>
            </a:pPr>
            <a:endParaRPr kumimoji="0" lang="en-US" altLang="ja-JP" sz="2800" b="1" i="0" u="none" strike="noStrike" kern="1200" cap="none" spc="-150" normalizeH="0" baseline="0" noProof="0" dirty="0" smtClean="0">
              <a:ln>
                <a:noFill/>
              </a:ln>
              <a:solidFill>
                <a:srgbClr val="A32A0D"/>
              </a:solidFill>
              <a:effectLst/>
              <a:uLnTx/>
              <a:uFillTx/>
              <a:latin typeface="Meiryo" pitchFamily="34" charset="-128"/>
              <a:ea typeface="Meiryo" pitchFamily="34" charset="-128"/>
              <a:cs typeface="+mj-cs"/>
            </a:endParaRPr>
          </a:p>
        </p:txBody>
      </p:sp>
      <p:pic>
        <p:nvPicPr>
          <p:cNvPr id="11" name="그림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96752"/>
            <a:ext cx="8280920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0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deit-top1\Documents\PPT\[07]Angrymomo_White Blue PPT\Sky-Blue-Sk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5" t="2248" r="697" b="39896"/>
          <a:stretch/>
        </p:blipFill>
        <p:spPr bwMode="auto">
          <a:xfrm>
            <a:off x="-30227" y="0"/>
            <a:ext cx="9174227" cy="345603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제목 2"/>
          <p:cNvSpPr txBox="1">
            <a:spLocks/>
          </p:cNvSpPr>
          <p:nvPr/>
        </p:nvSpPr>
        <p:spPr>
          <a:xfrm>
            <a:off x="571472" y="3643314"/>
            <a:ext cx="4654624" cy="284378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AutoNum type="arabicPeriod"/>
            </a:pPr>
            <a:r>
              <a:rPr lang="ko-KR" altLang="en-US" sz="2800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</a:rPr>
              <a:t>나의 성장과정</a:t>
            </a:r>
            <a:endParaRPr lang="en-US" altLang="ko-KR" sz="2800" dirty="0" smtClean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  <a:p>
            <a:pPr marL="571500" indent="-571500" algn="l">
              <a:lnSpc>
                <a:spcPct val="150000"/>
              </a:lnSpc>
              <a:buAutoNum type="arabicPeriod"/>
            </a:pPr>
            <a:r>
              <a:rPr lang="ko-KR" altLang="en-US" sz="2800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</a:rPr>
              <a:t>나의 장점</a:t>
            </a:r>
            <a:endParaRPr lang="en-US" altLang="ko-KR" sz="2800" dirty="0" smtClean="0">
              <a:solidFill>
                <a:schemeClr val="accent5">
                  <a:lumMod val="75000"/>
                </a:schemeClr>
              </a:solidFill>
              <a:latin typeface="Meiryo" pitchFamily="34" charset="-128"/>
              <a:ea typeface="Meiryo" pitchFamily="34" charset="-128"/>
            </a:endParaRPr>
          </a:p>
          <a:p>
            <a:pPr marL="571500" indent="-571500" algn="l">
              <a:lnSpc>
                <a:spcPct val="150000"/>
              </a:lnSpc>
              <a:buFontTx/>
              <a:buAutoNum type="arabicPeriod"/>
            </a:pPr>
            <a:r>
              <a:rPr lang="ko-KR" altLang="en-US" sz="2800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내가 </a:t>
            </a:r>
            <a:r>
              <a:rPr lang="ko-KR" altLang="en-US" sz="2800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배운것들</a:t>
            </a:r>
            <a:endParaRPr lang="en-US" altLang="ko-KR" sz="2800" dirty="0" smtClean="0">
              <a:solidFill>
                <a:schemeClr val="accent5">
                  <a:lumMod val="75000"/>
                </a:schemeClr>
              </a:solidFill>
              <a:latin typeface="Meiryo" pitchFamily="34" charset="-128"/>
              <a:ea typeface="Meiryo" pitchFamily="34" charset="-128"/>
            </a:endParaRPr>
          </a:p>
          <a:p>
            <a:pPr marL="571500" indent="-571500" algn="l">
              <a:lnSpc>
                <a:spcPct val="150000"/>
              </a:lnSpc>
              <a:buFontTx/>
              <a:buAutoNum type="arabicPeriod"/>
            </a:pPr>
            <a:r>
              <a:rPr lang="ko-KR" altLang="en-US" sz="2800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프로젝트 소</a:t>
            </a:r>
            <a:r>
              <a:rPr lang="ko-KR" altLang="en-US" sz="2800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개</a:t>
            </a:r>
            <a:endParaRPr lang="en-US" altLang="ja-JP" sz="2800" dirty="0" smtClean="0">
              <a:solidFill>
                <a:schemeClr val="accent5">
                  <a:lumMod val="75000"/>
                </a:schemeClr>
              </a:solidFill>
              <a:latin typeface="Meiryo" pitchFamily="34" charset="-128"/>
              <a:ea typeface="Meiryo" pitchFamily="34" charset="-128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143240" y="928670"/>
            <a:ext cx="278608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600" dirty="0" smtClean="0">
                <a:solidFill>
                  <a:schemeClr val="bg1"/>
                </a:solidFill>
                <a:latin typeface="Meiryo" pitchFamily="34" charset="-128"/>
              </a:rPr>
              <a:t>목</a:t>
            </a:r>
            <a:r>
              <a:rPr lang="ko-KR" altLang="en-US" sz="9600" dirty="0">
                <a:solidFill>
                  <a:schemeClr val="bg1"/>
                </a:solidFill>
                <a:latin typeface="Meiryo" pitchFamily="34" charset="-128"/>
              </a:rPr>
              <a:t>차</a:t>
            </a:r>
          </a:p>
        </p:txBody>
      </p:sp>
    </p:spTree>
    <p:extLst>
      <p:ext uri="{BB962C8B-B14F-4D97-AF65-F5344CB8AC3E}">
        <p14:creationId xmlns:p14="http://schemas.microsoft.com/office/powerpoint/2010/main" val="73922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 smtClean="0"/>
              <a:t>설문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00556"/>
            <a:ext cx="7772400" cy="936104"/>
          </a:xfrm>
        </p:spPr>
        <p:txBody>
          <a:bodyPr>
            <a:normAutofit fontScale="90000"/>
          </a:bodyPr>
          <a:lstStyle/>
          <a:p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JAVA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초기화면</a:t>
            </a:r>
            <a:r>
              <a:rPr lang="en-US" altLang="ko-KR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&amp;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관리자 메뉴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85800" y="1435635"/>
            <a:ext cx="777240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endParaRPr lang="ko-KR" altLang="en-US" sz="1600" spc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785786" y="5786454"/>
            <a:ext cx="7772400" cy="7932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571500" indent="-571500" algn="ctr">
              <a:lnSpc>
                <a:spcPct val="150000"/>
              </a:lnSpc>
              <a:spcBef>
                <a:spcPct val="0"/>
              </a:spcBef>
            </a:pPr>
            <a:endParaRPr kumimoji="0" lang="en-US" altLang="ja-JP" sz="2800" b="1" i="0" u="none" strike="noStrike" kern="1200" cap="none" spc="-150" normalizeH="0" baseline="0" noProof="0" dirty="0" smtClean="0">
              <a:ln>
                <a:noFill/>
              </a:ln>
              <a:solidFill>
                <a:srgbClr val="A32A0D"/>
              </a:solidFill>
              <a:effectLst/>
              <a:uLnTx/>
              <a:uFillTx/>
              <a:latin typeface="Meiryo" pitchFamily="34" charset="-128"/>
              <a:ea typeface="Meiryo" pitchFamily="34" charset="-128"/>
              <a:cs typeface="+mj-cs"/>
            </a:endParaRPr>
          </a:p>
        </p:txBody>
      </p:sp>
      <p:pic>
        <p:nvPicPr>
          <p:cNvPr id="8" name="그림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56792"/>
            <a:ext cx="3816424" cy="4752528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556792"/>
            <a:ext cx="4248472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9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 smtClean="0"/>
              <a:t>설문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00556"/>
            <a:ext cx="7772400" cy="936104"/>
          </a:xfrm>
        </p:spPr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JAVA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(33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기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&amp;34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기 설문지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85800" y="1435635"/>
            <a:ext cx="777240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endParaRPr lang="ko-KR" altLang="en-US" sz="1600" spc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그림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56792"/>
            <a:ext cx="3816424" cy="4752528"/>
          </a:xfrm>
          <a:prstGeom prst="rect">
            <a:avLst/>
          </a:prstGeom>
        </p:spPr>
      </p:pic>
      <p:pic>
        <p:nvPicPr>
          <p:cNvPr id="11" name="그림 1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556792"/>
            <a:ext cx="4248472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 smtClean="0"/>
              <a:t>설문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00556"/>
            <a:ext cx="7772400" cy="936104"/>
          </a:xfrm>
        </p:spPr>
        <p:txBody>
          <a:bodyPr>
            <a:normAutofit fontScale="90000"/>
          </a:bodyPr>
          <a:lstStyle/>
          <a:p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JAVA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게시판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&amp;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회원정보 조회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85800" y="1435635"/>
            <a:ext cx="777240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endParaRPr lang="ko-KR" altLang="en-US" sz="1600" spc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3" y="1268760"/>
            <a:ext cx="7990655" cy="2592288"/>
          </a:xfrm>
          <a:prstGeom prst="rect">
            <a:avLst/>
          </a:prstGeom>
        </p:spPr>
      </p:pic>
      <p:pic>
        <p:nvPicPr>
          <p:cNvPr id="8" name="그림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3" y="3645024"/>
            <a:ext cx="7990656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deit-top1\Documents\PPT\[07]Angrymomo_White Blue PPT\Sky-Blue-Sk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5" t="2248" r="697" b="39896"/>
          <a:stretch/>
        </p:blipFill>
        <p:spPr bwMode="auto">
          <a:xfrm>
            <a:off x="-30227" y="0"/>
            <a:ext cx="9174227" cy="6858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15008" y="2644170"/>
            <a:ext cx="89289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600" dirty="0" smtClean="0">
                <a:solidFill>
                  <a:schemeClr val="bg1"/>
                </a:solidFill>
                <a:latin typeface="Meiryo" pitchFamily="34" charset="-128"/>
              </a:rPr>
              <a:t>WEB </a:t>
            </a:r>
            <a:r>
              <a:rPr lang="ko-KR" altLang="en-US" sz="9600" dirty="0" smtClean="0">
                <a:solidFill>
                  <a:schemeClr val="bg1"/>
                </a:solidFill>
                <a:latin typeface="Meiryo" pitchFamily="34" charset="-128"/>
              </a:rPr>
              <a:t>프로젝트</a:t>
            </a:r>
            <a:endParaRPr lang="ko-KR" altLang="en-US" sz="9600" dirty="0">
              <a:solidFill>
                <a:schemeClr val="bg1"/>
              </a:solidFill>
              <a:latin typeface="Meiryo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757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rmAutofit/>
          </a:bodyPr>
          <a:lstStyle/>
          <a:p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웹 프로젝트 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(NEGABOX)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85800" y="1435635"/>
            <a:ext cx="777240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endParaRPr lang="ko-KR" altLang="en-US" sz="1600" spc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제목 2"/>
          <p:cNvSpPr txBox="1">
            <a:spLocks/>
          </p:cNvSpPr>
          <p:nvPr/>
        </p:nvSpPr>
        <p:spPr>
          <a:xfrm>
            <a:off x="4429124" y="1357298"/>
            <a:ext cx="4500594" cy="414340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</a:pPr>
            <a:r>
              <a:rPr lang="en-US" altLang="ja-JP" sz="2400" b="1" dirty="0">
                <a:solidFill>
                  <a:srgbClr val="00B050"/>
                </a:solidFill>
              </a:rPr>
              <a:t> </a:t>
            </a:r>
            <a:r>
              <a:rPr lang="en-US" altLang="ja-JP" sz="2400" b="1" dirty="0" smtClean="0">
                <a:solidFill>
                  <a:srgbClr val="00B050"/>
                </a:solidFill>
              </a:rPr>
              <a:t>  </a:t>
            </a:r>
            <a:r>
              <a:rPr lang="ja-JP" altLang="en-US" sz="3200" b="1" dirty="0" smtClean="0">
                <a:solidFill>
                  <a:srgbClr val="00B050"/>
                </a:solidFill>
              </a:rPr>
              <a:t> </a:t>
            </a:r>
            <a:r>
              <a:rPr lang="ko-KR" altLang="en-US" sz="3600" b="1" dirty="0" smtClean="0">
                <a:solidFill>
                  <a:srgbClr val="00B050"/>
                </a:solidFill>
                <a:latin typeface="Meiryo" pitchFamily="34" charset="-128"/>
              </a:rPr>
              <a:t>프로젝트 목</a:t>
            </a:r>
            <a:r>
              <a:rPr lang="ko-KR" altLang="en-US" sz="3600" b="1" dirty="0">
                <a:solidFill>
                  <a:srgbClr val="00B050"/>
                </a:solidFill>
                <a:latin typeface="Meiryo" pitchFamily="34" charset="-128"/>
              </a:rPr>
              <a:t>적</a:t>
            </a:r>
            <a:endParaRPr lang="en-US" altLang="ja-JP" sz="3200" b="1" dirty="0" smtClean="0">
              <a:solidFill>
                <a:srgbClr val="00B050"/>
              </a:solidFill>
              <a:latin typeface="Meiryo" pitchFamily="34" charset="-128"/>
              <a:ea typeface="Meiryo" pitchFamily="34" charset="-128"/>
            </a:endParaRPr>
          </a:p>
          <a:p>
            <a:pPr marL="571500" indent="-571500">
              <a:lnSpc>
                <a:spcPct val="150000"/>
              </a:lnSpc>
            </a:pPr>
            <a:r>
              <a:rPr lang="ja-JP" altLang="en-US" sz="2400" dirty="0" smtClean="0"/>
              <a:t> </a:t>
            </a:r>
            <a:r>
              <a:rPr lang="en-US" altLang="ja-JP" sz="2400" dirty="0"/>
              <a:t> </a:t>
            </a:r>
            <a:r>
              <a:rPr lang="en-US" altLang="ja-JP" sz="2400" dirty="0" smtClean="0"/>
              <a:t>  </a:t>
            </a:r>
            <a:r>
              <a:rPr lang="ko-KR" altLang="en-US" sz="2400" dirty="0" smtClean="0">
                <a:latin typeface="Meiryo" panose="020B0604030504040204" pitchFamily="34" charset="-128"/>
              </a:rPr>
              <a:t>영화의 게시판을 통해서 </a:t>
            </a:r>
            <a:endParaRPr lang="en-US" altLang="ko-KR" sz="2400" dirty="0" smtClean="0">
              <a:latin typeface="Meiryo" panose="020B0604030504040204" pitchFamily="34" charset="-128"/>
            </a:endParaRPr>
          </a:p>
          <a:p>
            <a:pPr marL="571500" indent="-571500">
              <a:lnSpc>
                <a:spcPct val="150000"/>
              </a:lnSpc>
            </a:pPr>
            <a:r>
              <a:rPr lang="en-US" altLang="ko-KR" sz="2400" dirty="0">
                <a:latin typeface="Meiryo" panose="020B0604030504040204" pitchFamily="34" charset="-128"/>
              </a:rPr>
              <a:t> </a:t>
            </a:r>
            <a:r>
              <a:rPr lang="en-US" altLang="ko-KR" sz="2400" dirty="0" smtClean="0">
                <a:latin typeface="Meiryo" panose="020B0604030504040204" pitchFamily="34" charset="-128"/>
              </a:rPr>
              <a:t>     </a:t>
            </a:r>
            <a:r>
              <a:rPr lang="ko-KR" altLang="en-US" sz="2400" dirty="0" smtClean="0">
                <a:latin typeface="Meiryo" panose="020B0604030504040204" pitchFamily="34" charset="-128"/>
              </a:rPr>
              <a:t>영화에 관한 정보를 공유하여 영화선택을 보다 안전하게 </a:t>
            </a:r>
            <a:endParaRPr lang="en-US" altLang="ko-KR" sz="2400" dirty="0" smtClean="0">
              <a:latin typeface="Meiryo" panose="020B0604030504040204" pitchFamily="34" charset="-128"/>
            </a:endParaRPr>
          </a:p>
          <a:p>
            <a:pPr marL="571500" indent="-571500">
              <a:lnSpc>
                <a:spcPct val="150000"/>
              </a:lnSpc>
            </a:pPr>
            <a:r>
              <a:rPr lang="ko-KR" altLang="en-US" sz="2400" dirty="0" smtClean="0">
                <a:latin typeface="Meiryo" panose="020B0604030504040204" pitchFamily="34" charset="-128"/>
              </a:rPr>
              <a:t>할 수가 있다</a:t>
            </a:r>
            <a:r>
              <a:rPr lang="en-US" altLang="ko-KR" sz="2400" dirty="0" smtClean="0">
                <a:latin typeface="Meiryo" panose="020B0604030504040204" pitchFamily="34" charset="-128"/>
                <a:ea typeface="Meiryo" panose="020B0604030504040204" pitchFamily="34" charset="-128"/>
              </a:rPr>
              <a:t>.</a:t>
            </a:r>
            <a:endParaRPr lang="en-US" altLang="ja-JP" sz="2400" dirty="0" smtClean="0">
              <a:solidFill>
                <a:srgbClr val="00B05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571500" indent="-571500">
              <a:lnSpc>
                <a:spcPct val="150000"/>
              </a:lnSpc>
            </a:pPr>
            <a:endParaRPr lang="en-US" altLang="ja-JP" sz="2400" b="1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4" name="그림 3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34" y="1571612"/>
            <a:ext cx="4143404" cy="4214842"/>
          </a:xfrm>
          <a:prstGeom prst="rect">
            <a:avLst/>
          </a:prstGeom>
        </p:spPr>
      </p:pic>
      <p:sp>
        <p:nvSpPr>
          <p:cNvPr id="7" name="제목 2"/>
          <p:cNvSpPr txBox="1">
            <a:spLocks/>
          </p:cNvSpPr>
          <p:nvPr/>
        </p:nvSpPr>
        <p:spPr>
          <a:xfrm>
            <a:off x="785786" y="5786454"/>
            <a:ext cx="7772400" cy="7932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571500" indent="-57150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개발기</a:t>
            </a:r>
            <a:r>
              <a:rPr lang="ko-KR" altLang="en-US" sz="2800" b="1" spc="-150" dirty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간</a:t>
            </a:r>
            <a:r>
              <a:rPr lang="ja-JP" altLang="en-US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 </a:t>
            </a:r>
            <a:r>
              <a:rPr lang="en-US" altLang="ja-JP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: 2018. 1. 26</a:t>
            </a:r>
            <a:r>
              <a:rPr lang="ja-JP" altLang="en-US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</a:rPr>
              <a:t> </a:t>
            </a:r>
            <a:r>
              <a:rPr lang="en-US" altLang="ja-JP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~ 2018. 2. 1</a:t>
            </a:r>
            <a:r>
              <a:rPr lang="ja-JP" altLang="en-US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 </a:t>
            </a:r>
            <a:r>
              <a:rPr lang="en-US" altLang="ja-JP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(</a:t>
            </a:r>
            <a:r>
              <a:rPr lang="en-US" altLang="ko-KR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1</a:t>
            </a:r>
            <a:r>
              <a:rPr lang="ko-KR" altLang="en-US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주일</a:t>
            </a:r>
            <a:r>
              <a:rPr lang="en-US" altLang="ja-JP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)</a:t>
            </a:r>
            <a:endParaRPr kumimoji="0" lang="en-US" altLang="ja-JP" sz="2800" b="1" i="0" u="none" strike="noStrike" kern="1200" cap="none" spc="-150" normalizeH="0" baseline="0" noProof="0" dirty="0" smtClean="0">
              <a:ln>
                <a:noFill/>
              </a:ln>
              <a:solidFill>
                <a:srgbClr val="A32A0D"/>
              </a:solidFill>
              <a:effectLst/>
              <a:uLnTx/>
              <a:uFillTx/>
              <a:latin typeface="Meiryo" pitchFamily="34" charset="-128"/>
              <a:ea typeface="Meiryo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2882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285728"/>
            <a:ext cx="7772400" cy="1149908"/>
          </a:xfrm>
        </p:spPr>
        <p:txBody>
          <a:bodyPr>
            <a:noAutofit/>
          </a:bodyPr>
          <a:lstStyle/>
          <a:p>
            <a:r>
              <a:rPr lang="ko-KR" altLang="en-US" sz="32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웹 프로젝트 </a:t>
            </a:r>
            <a:r>
              <a:rPr lang="en-US" altLang="ja-JP" sz="32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2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영화정보 공유 게시판</a:t>
            </a:r>
            <a:r>
              <a:rPr lang="en-US" altLang="ja-JP" sz="32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2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85800" y="1435635"/>
            <a:ext cx="777240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endParaRPr lang="ko-KR" altLang="en-US" sz="1600" spc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제목 2"/>
          <p:cNvSpPr txBox="1">
            <a:spLocks/>
          </p:cNvSpPr>
          <p:nvPr/>
        </p:nvSpPr>
        <p:spPr>
          <a:xfrm>
            <a:off x="4572000" y="1309434"/>
            <a:ext cx="3786214" cy="471490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</a:pPr>
            <a:endParaRPr lang="en-US" altLang="ja-JP" sz="2400" b="1" dirty="0" smtClean="0">
              <a:solidFill>
                <a:srgbClr val="00B050"/>
              </a:solidFill>
            </a:endParaRPr>
          </a:p>
          <a:p>
            <a:pPr marL="571500" indent="-571500">
              <a:lnSpc>
                <a:spcPct val="150000"/>
              </a:lnSpc>
            </a:pPr>
            <a:endParaRPr lang="en-US" altLang="ja-JP" sz="2400" b="1" dirty="0" smtClean="0">
              <a:solidFill>
                <a:srgbClr val="00B050"/>
              </a:solidFill>
            </a:endParaRPr>
          </a:p>
          <a:p>
            <a:pPr marL="571500" indent="-571500">
              <a:lnSpc>
                <a:spcPct val="150000"/>
              </a:lnSpc>
            </a:pPr>
            <a:r>
              <a:rPr lang="ja-JP" altLang="en-US" sz="3200" b="1" dirty="0" smtClean="0">
                <a:solidFill>
                  <a:srgbClr val="00B050"/>
                </a:solidFill>
              </a:rPr>
              <a:t> </a:t>
            </a:r>
            <a:endParaRPr lang="en-US" altLang="ja-JP" sz="3200" b="1" dirty="0" smtClean="0">
              <a:solidFill>
                <a:srgbClr val="00B050"/>
              </a:solidFill>
            </a:endParaRPr>
          </a:p>
          <a:p>
            <a:pPr marL="571500" indent="-571500">
              <a:lnSpc>
                <a:spcPct val="150000"/>
              </a:lnSpc>
            </a:pPr>
            <a:endParaRPr lang="en-US" altLang="ja-JP" sz="3200" b="1" dirty="0" smtClean="0">
              <a:solidFill>
                <a:srgbClr val="00B050"/>
              </a:solidFill>
            </a:endParaRPr>
          </a:p>
          <a:p>
            <a:pPr marL="571500" indent="-571500">
              <a:lnSpc>
                <a:spcPct val="150000"/>
              </a:lnSpc>
            </a:pPr>
            <a:endParaRPr lang="en-US" altLang="ja-JP" sz="3200" b="1" dirty="0" smtClean="0">
              <a:solidFill>
                <a:srgbClr val="00B050"/>
              </a:solidFill>
            </a:endParaRPr>
          </a:p>
          <a:p>
            <a:pPr marL="571500" indent="-571500">
              <a:lnSpc>
                <a:spcPct val="150000"/>
              </a:lnSpc>
            </a:pPr>
            <a:endParaRPr lang="en-US" altLang="ja-JP" sz="3200" b="1" dirty="0" smtClean="0">
              <a:solidFill>
                <a:srgbClr val="00B050"/>
              </a:solidFill>
            </a:endParaRPr>
          </a:p>
          <a:p>
            <a:pPr marL="571500" indent="-571500">
              <a:lnSpc>
                <a:spcPct val="150000"/>
              </a:lnSpc>
            </a:pPr>
            <a:endParaRPr lang="en-US" altLang="ja-JP" sz="3200" b="1" dirty="0" smtClean="0">
              <a:solidFill>
                <a:srgbClr val="00B050"/>
              </a:solidFill>
            </a:endParaRPr>
          </a:p>
          <a:p>
            <a:pPr marL="571500" indent="-571500">
              <a:lnSpc>
                <a:spcPct val="150000"/>
              </a:lnSpc>
            </a:pPr>
            <a:endParaRPr lang="en-US" altLang="ja-JP" sz="3200" b="1" dirty="0" smtClean="0">
              <a:solidFill>
                <a:srgbClr val="00B050"/>
              </a:solidFill>
            </a:endParaRPr>
          </a:p>
          <a:p>
            <a:pPr marL="571500" indent="-571500">
              <a:lnSpc>
                <a:spcPct val="150000"/>
              </a:lnSpc>
            </a:pPr>
            <a:r>
              <a:rPr lang="ko-KR" altLang="en-US" sz="3200" b="1" dirty="0" smtClean="0">
                <a:solidFill>
                  <a:srgbClr val="7030A0"/>
                </a:solidFill>
                <a:latin typeface="Meiryo" pitchFamily="34" charset="-128"/>
                <a:ea typeface="Meiryo" pitchFamily="34" charset="-128"/>
              </a:rPr>
              <a:t> 프로젝트의 기능</a:t>
            </a:r>
            <a:r>
              <a:rPr lang="ja-JP" altLang="en-US" sz="3200" b="1" dirty="0" smtClean="0">
                <a:solidFill>
                  <a:srgbClr val="7030A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endParaRPr lang="en-US" altLang="ja-JP" sz="2000" spc="0" dirty="0" smtClean="0">
              <a:solidFill>
                <a:prstClr val="black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571500" lvl="0" indent="-571500">
              <a:lnSpc>
                <a:spcPct val="150000"/>
              </a:lnSpc>
            </a:pPr>
            <a:r>
              <a:rPr lang="en-US" altLang="ja-JP" sz="2000" spc="0" dirty="0" smtClean="0">
                <a:solidFill>
                  <a:prstClr val="black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- </a:t>
            </a:r>
            <a:r>
              <a:rPr lang="ko-KR" altLang="en-US" sz="2000" spc="0" dirty="0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기본적인 게시판 기능</a:t>
            </a:r>
            <a:endParaRPr lang="en-US" altLang="ja-JP" sz="2000" spc="0" dirty="0" smtClean="0">
              <a:solidFill>
                <a:prstClr val="black"/>
              </a:solidFill>
              <a:latin typeface="Meiryo" pitchFamily="34" charset="-128"/>
              <a:ea typeface="Meiryo" pitchFamily="34" charset="-128"/>
            </a:endParaRPr>
          </a:p>
          <a:p>
            <a:pPr marL="571500" indent="-571500">
              <a:lnSpc>
                <a:spcPct val="150000"/>
              </a:lnSpc>
            </a:pPr>
            <a:r>
              <a:rPr lang="en-US" altLang="ja-JP" sz="2000" spc="0" dirty="0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  (</a:t>
            </a:r>
            <a:r>
              <a:rPr lang="ko-KR" altLang="en-US" sz="2000" spc="0" dirty="0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회원가</a:t>
            </a:r>
            <a:r>
              <a:rPr lang="ko-KR" altLang="en-US" sz="2000" spc="0" dirty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입</a:t>
            </a:r>
            <a:r>
              <a:rPr lang="ja-JP" altLang="en-US" sz="2000" spc="0" dirty="0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、</a:t>
            </a:r>
            <a:r>
              <a:rPr lang="ko-KR" altLang="en-US" sz="2000" spc="0" dirty="0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정보수정</a:t>
            </a:r>
            <a:r>
              <a:rPr lang="ja-JP" altLang="en-US" sz="2000" spc="0" dirty="0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、</a:t>
            </a:r>
            <a:endParaRPr lang="en-US" altLang="ja-JP" sz="2000" spc="0" dirty="0" smtClean="0">
              <a:solidFill>
                <a:prstClr val="black"/>
              </a:solidFill>
              <a:latin typeface="Meiryo" pitchFamily="34" charset="-128"/>
              <a:ea typeface="Meiryo" pitchFamily="34" charset="-128"/>
            </a:endParaRPr>
          </a:p>
          <a:p>
            <a:pPr marL="571500" indent="-571500">
              <a:lnSpc>
                <a:spcPct val="150000"/>
              </a:lnSpc>
            </a:pPr>
            <a:r>
              <a:rPr lang="ko-KR" altLang="en-US" sz="2000" spc="0" dirty="0" err="1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댓글</a:t>
            </a:r>
            <a:r>
              <a:rPr lang="ja-JP" altLang="en-US" sz="2000" spc="0" dirty="0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、</a:t>
            </a:r>
            <a:r>
              <a:rPr lang="ko-KR" altLang="en-US" sz="2000" spc="0" dirty="0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삭제 등</a:t>
            </a:r>
            <a:r>
              <a:rPr lang="en-US" altLang="ko-KR" sz="2000" spc="0" dirty="0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en-US" altLang="ko-KR" sz="2000" spc="0" dirty="0">
              <a:solidFill>
                <a:prstClr val="black"/>
              </a:solidFill>
              <a:latin typeface="Meiryo" pitchFamily="34" charset="-128"/>
              <a:ea typeface="Meiryo" pitchFamily="34" charset="-128"/>
            </a:endParaRPr>
          </a:p>
          <a:p>
            <a:pPr marL="571500" indent="-571500">
              <a:lnSpc>
                <a:spcPct val="150000"/>
              </a:lnSpc>
            </a:pPr>
            <a:r>
              <a:rPr lang="en-US" altLang="ja-JP" sz="2000" spc="0" dirty="0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     - </a:t>
            </a:r>
            <a:r>
              <a:rPr lang="ko-KR" altLang="en-US" sz="2000" spc="0" dirty="0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비회원은 </a:t>
            </a:r>
            <a:r>
              <a:rPr lang="ko-KR" altLang="en-US" sz="2000" spc="0" dirty="0" err="1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댓글을</a:t>
            </a:r>
            <a:r>
              <a:rPr lang="ko-KR" altLang="en-US" sz="2000" spc="0" dirty="0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 </a:t>
            </a:r>
            <a:r>
              <a:rPr lang="ko-KR" altLang="en-US" sz="2000" spc="0" dirty="0" err="1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볼수가</a:t>
            </a:r>
            <a:r>
              <a:rPr lang="ko-KR" altLang="en-US" sz="2000" spc="0" dirty="0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 없음</a:t>
            </a:r>
            <a:r>
              <a:rPr lang="ja-JP" altLang="en-US" sz="2000" spc="0" dirty="0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、</a:t>
            </a:r>
            <a:r>
              <a:rPr lang="ko-KR" altLang="en-US" sz="2000" spc="0" dirty="0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회원만 가능</a:t>
            </a:r>
            <a:endParaRPr lang="en-US" altLang="ja-JP" sz="2000" spc="0" dirty="0">
              <a:solidFill>
                <a:prstClr val="black"/>
              </a:solidFill>
              <a:latin typeface="Meiryo" pitchFamily="34" charset="-128"/>
              <a:ea typeface="Meiryo" pitchFamily="34" charset="-128"/>
            </a:endParaRPr>
          </a:p>
          <a:p>
            <a:pPr marL="571500" indent="-571500">
              <a:lnSpc>
                <a:spcPct val="150000"/>
              </a:lnSpc>
            </a:pPr>
            <a:r>
              <a:rPr lang="en-US" altLang="ja-JP" sz="2000" spc="0" dirty="0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    - </a:t>
            </a:r>
            <a:r>
              <a:rPr lang="ko-KR" altLang="en-US" sz="2000" spc="0" dirty="0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파일 업로드 및 </a:t>
            </a:r>
            <a:r>
              <a:rPr lang="ko-KR" altLang="en-US" sz="2000" spc="0" dirty="0" err="1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페이징</a:t>
            </a:r>
            <a:r>
              <a:rPr lang="ko-KR" altLang="en-US" sz="2000" spc="0" dirty="0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 </a:t>
            </a:r>
            <a:endParaRPr lang="en-US" altLang="ko-KR" sz="2000" spc="0" dirty="0" smtClean="0">
              <a:solidFill>
                <a:prstClr val="black"/>
              </a:solidFill>
              <a:latin typeface="Meiryo" pitchFamily="34" charset="-128"/>
              <a:ea typeface="Meiryo" pitchFamily="34" charset="-128"/>
            </a:endParaRPr>
          </a:p>
          <a:p>
            <a:pPr marL="571500" indent="-571500">
              <a:lnSpc>
                <a:spcPct val="150000"/>
              </a:lnSpc>
            </a:pPr>
            <a:r>
              <a:rPr lang="ko-KR" altLang="en-US" sz="2000" spc="0" dirty="0" smtClean="0">
                <a:solidFill>
                  <a:prstClr val="black"/>
                </a:solidFill>
                <a:latin typeface="Meiryo" pitchFamily="34" charset="-128"/>
                <a:ea typeface="Meiryo" pitchFamily="34" charset="-128"/>
              </a:rPr>
              <a:t>   처리가 가능</a:t>
            </a:r>
            <a:endParaRPr lang="en-US" altLang="ja-JP" sz="2000" spc="0" dirty="0" smtClean="0">
              <a:solidFill>
                <a:prstClr val="black"/>
              </a:solidFill>
              <a:latin typeface="Meiryo" pitchFamily="34" charset="-128"/>
              <a:ea typeface="Meiryo" pitchFamily="34" charset="-128"/>
            </a:endParaRPr>
          </a:p>
          <a:p>
            <a:pPr marL="571500" indent="-571500">
              <a:lnSpc>
                <a:spcPct val="150000"/>
              </a:lnSpc>
            </a:pPr>
            <a:endParaRPr lang="en-US" altLang="ja-JP" sz="2000" b="1" dirty="0" smtClean="0">
              <a:solidFill>
                <a:srgbClr val="7030A0"/>
              </a:solidFill>
            </a:endParaRPr>
          </a:p>
          <a:p>
            <a:pPr marL="571500" indent="-571500">
              <a:lnSpc>
                <a:spcPct val="150000"/>
              </a:lnSpc>
            </a:pPr>
            <a:endParaRPr lang="en-US" altLang="ja-JP" sz="2000" b="1" dirty="0" smtClean="0">
              <a:solidFill>
                <a:srgbClr val="7030A0"/>
              </a:solidFill>
            </a:endParaRPr>
          </a:p>
          <a:p>
            <a:pPr marL="571500" indent="-571500">
              <a:lnSpc>
                <a:spcPct val="150000"/>
              </a:lnSpc>
            </a:pPr>
            <a:endParaRPr lang="en-US" altLang="ja-JP" sz="3200" b="1" dirty="0" smtClean="0">
              <a:solidFill>
                <a:srgbClr val="7030A0"/>
              </a:solidFill>
            </a:endParaRPr>
          </a:p>
          <a:p>
            <a:pPr marL="571500" indent="-571500">
              <a:lnSpc>
                <a:spcPct val="150000"/>
              </a:lnSpc>
            </a:pPr>
            <a:endParaRPr lang="en-US" altLang="ja-JP" sz="3200" b="1" dirty="0" smtClean="0">
              <a:solidFill>
                <a:srgbClr val="7030A0"/>
              </a:solidFill>
            </a:endParaRPr>
          </a:p>
          <a:p>
            <a:pPr marL="571500" indent="-571500">
              <a:lnSpc>
                <a:spcPct val="150000"/>
              </a:lnSpc>
            </a:pPr>
            <a:endParaRPr lang="en-US" altLang="ja-JP" sz="3200" b="1" dirty="0" smtClean="0">
              <a:solidFill>
                <a:srgbClr val="7030A0"/>
              </a:solidFill>
            </a:endParaRPr>
          </a:p>
          <a:p>
            <a:pPr marL="571500" indent="-571500">
              <a:lnSpc>
                <a:spcPct val="150000"/>
              </a:lnSpc>
            </a:pPr>
            <a:endParaRPr lang="en-US" altLang="ja-JP" sz="3200" b="1" dirty="0" smtClean="0">
              <a:solidFill>
                <a:srgbClr val="7030A0"/>
              </a:solidFill>
            </a:endParaRPr>
          </a:p>
          <a:p>
            <a:pPr marL="571500" indent="-571500">
              <a:lnSpc>
                <a:spcPct val="150000"/>
              </a:lnSpc>
            </a:pPr>
            <a:r>
              <a:rPr lang="ja-JP" altLang="en-US" sz="2400" dirty="0" smtClean="0"/>
              <a:t> </a:t>
            </a:r>
            <a:r>
              <a:rPr lang="en-US" altLang="ja-JP" sz="2400" dirty="0" smtClean="0"/>
              <a:t>	</a:t>
            </a:r>
          </a:p>
          <a:p>
            <a:pPr marL="571500" indent="-571500">
              <a:lnSpc>
                <a:spcPct val="150000"/>
              </a:lnSpc>
            </a:pPr>
            <a:endParaRPr lang="en-US" altLang="ja-JP" sz="2400" b="1" dirty="0" smtClean="0">
              <a:solidFill>
                <a:srgbClr val="00B050"/>
              </a:solidFill>
            </a:endParaRPr>
          </a:p>
          <a:p>
            <a:pPr marL="571500" indent="-571500">
              <a:lnSpc>
                <a:spcPct val="150000"/>
              </a:lnSpc>
            </a:pPr>
            <a:endParaRPr lang="en-US" altLang="ja-JP" sz="2400" b="1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2" name="그림 11" descr="회원가입 화면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48" y="1285860"/>
            <a:ext cx="3286148" cy="2286015"/>
          </a:xfrm>
          <a:prstGeom prst="rect">
            <a:avLst/>
          </a:prstGeom>
        </p:spPr>
      </p:pic>
      <p:sp>
        <p:nvSpPr>
          <p:cNvPr id="13" name="아래쪽 화살표 12"/>
          <p:cNvSpPr/>
          <p:nvPr/>
        </p:nvSpPr>
        <p:spPr>
          <a:xfrm>
            <a:off x="2143108" y="3714752"/>
            <a:ext cx="357190" cy="50006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 descr="게시글 확인 및 리플 목록 화면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48" y="4286256"/>
            <a:ext cx="3286148" cy="214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1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deit-top1\Documents\PPT\[07]Angrymomo_White Blue PPT\Sky-Blue-Sk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5" t="2248" r="697" b="39896"/>
          <a:stretch/>
        </p:blipFill>
        <p:spPr bwMode="auto">
          <a:xfrm>
            <a:off x="-30227" y="0"/>
            <a:ext cx="9174227" cy="6858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-1692696" y="2644170"/>
            <a:ext cx="12745416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500" dirty="0" smtClean="0">
                <a:solidFill>
                  <a:schemeClr val="bg1"/>
                </a:solidFill>
                <a:latin typeface="Meiryo" pitchFamily="34" charset="-128"/>
              </a:rPr>
              <a:t>ANDROID </a:t>
            </a:r>
            <a:r>
              <a:rPr lang="ko-KR" altLang="en-US" sz="7500" dirty="0" smtClean="0">
                <a:solidFill>
                  <a:schemeClr val="bg1"/>
                </a:solidFill>
                <a:latin typeface="Meiryo" pitchFamily="34" charset="-128"/>
              </a:rPr>
              <a:t>프로젝트</a:t>
            </a:r>
            <a:endParaRPr lang="ko-KR" altLang="en-US" sz="7500" dirty="0">
              <a:solidFill>
                <a:schemeClr val="bg1"/>
              </a:solidFill>
              <a:latin typeface="Meiryo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274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rmAutofit/>
          </a:bodyPr>
          <a:lstStyle/>
          <a:p>
            <a:r>
              <a:rPr lang="ko-KR" alt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안드로이</a:t>
            </a:r>
            <a:r>
              <a:rPr lang="ko-KR" altLang="en-US" sz="3600" b="1" dirty="0" err="1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드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en-US" altLang="ja-JP" sz="36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ToDo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-LIST)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85800" y="1435635"/>
            <a:ext cx="777240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endParaRPr lang="ko-KR" altLang="en-US" sz="1600" spc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785786" y="5786454"/>
            <a:ext cx="7772400" cy="7932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571500" indent="-57150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개발기</a:t>
            </a:r>
            <a:r>
              <a:rPr lang="ko-KR" altLang="en-US" sz="2800" b="1" spc="-150" dirty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간</a:t>
            </a:r>
            <a:r>
              <a:rPr lang="ja-JP" altLang="en-US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 </a:t>
            </a:r>
            <a:r>
              <a:rPr lang="en-US" altLang="ja-JP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: 2018. </a:t>
            </a:r>
            <a:r>
              <a:rPr lang="en-US" altLang="ja-JP" sz="2800" b="1" spc="-150" dirty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3</a:t>
            </a:r>
            <a:r>
              <a:rPr lang="en-US" altLang="ja-JP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. 5</a:t>
            </a:r>
            <a:r>
              <a:rPr lang="ja-JP" altLang="en-US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</a:rPr>
              <a:t> </a:t>
            </a:r>
            <a:r>
              <a:rPr lang="en-US" altLang="ja-JP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~ 2018. </a:t>
            </a:r>
            <a:r>
              <a:rPr lang="en-US" altLang="ja-JP" sz="2800" b="1" spc="-150" dirty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3</a:t>
            </a:r>
            <a:r>
              <a:rPr lang="en-US" altLang="ja-JP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. 12</a:t>
            </a:r>
            <a:r>
              <a:rPr lang="ja-JP" altLang="en-US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 </a:t>
            </a:r>
            <a:r>
              <a:rPr lang="en-US" altLang="ja-JP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(</a:t>
            </a:r>
            <a:r>
              <a:rPr lang="en-US" altLang="ko-KR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1</a:t>
            </a:r>
            <a:r>
              <a:rPr lang="ko-KR" altLang="en-US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주일</a:t>
            </a:r>
            <a:r>
              <a:rPr lang="en-US" altLang="ja-JP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)</a:t>
            </a:r>
            <a:endParaRPr kumimoji="0" lang="en-US" altLang="ja-JP" sz="2800" b="1" i="0" u="none" strike="noStrike" kern="1200" cap="none" spc="-150" normalizeH="0" baseline="0" noProof="0" dirty="0" smtClean="0">
              <a:ln>
                <a:noFill/>
              </a:ln>
              <a:solidFill>
                <a:srgbClr val="A32A0D"/>
              </a:solidFill>
              <a:effectLst/>
              <a:uLnTx/>
              <a:uFillTx/>
              <a:latin typeface="Meiryo" pitchFamily="34" charset="-128"/>
              <a:ea typeface="Meiryo" pitchFamily="34" charset="-128"/>
              <a:cs typeface="+mj-cs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68" y="1421152"/>
            <a:ext cx="5116196" cy="4456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8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7544" y="1421152"/>
            <a:ext cx="3096344" cy="445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5993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rmAutofit/>
          </a:bodyPr>
          <a:lstStyle/>
          <a:p>
            <a:r>
              <a:rPr lang="ko-KR" alt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안드로이</a:t>
            </a:r>
            <a:r>
              <a:rPr lang="ko-KR" altLang="en-US" sz="3600" b="1" dirty="0" err="1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드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기능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12776"/>
            <a:ext cx="7920880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754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안드로이</a:t>
            </a:r>
            <a:r>
              <a:rPr lang="ko-KR" altLang="en-US" sz="3600" b="1" dirty="0" err="1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드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en-US" altLang="ja-JP" sz="36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Acitivty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Diagram)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pic>
        <p:nvPicPr>
          <p:cNvPr id="6" name="그림 5" descr="dd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611560" y="1340768"/>
            <a:ext cx="7992888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5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42844" y="142852"/>
            <a:ext cx="8858312" cy="6530073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rmAutofit/>
          </a:bodyPr>
          <a:lstStyle/>
          <a:p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나의 성장과정</a:t>
            </a:r>
            <a:endParaRPr lang="en-US" altLang="ko-KR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  <a:ea typeface="Meiryo" pitchFamily="34" charset="-128"/>
            </a:endParaRP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85800" y="1435635"/>
            <a:ext cx="777240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endParaRPr lang="ko-KR" altLang="en-US" sz="1600" spc="-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타원 1"/>
          <p:cNvSpPr/>
          <p:nvPr/>
        </p:nvSpPr>
        <p:spPr>
          <a:xfrm>
            <a:off x="285720" y="4572008"/>
            <a:ext cx="2500330" cy="1643074"/>
          </a:xfrm>
          <a:prstGeom prst="ellipse">
            <a:avLst/>
          </a:prstGeom>
          <a:solidFill>
            <a:srgbClr val="00B0F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pc="-150" dirty="0" smtClean="0">
                <a:solidFill>
                  <a:schemeClr val="tx1"/>
                </a:solidFill>
                <a:latin typeface="Meiryo" pitchFamily="34" charset="-128"/>
                <a:ea typeface="Meiryo" pitchFamily="34" charset="-128"/>
                <a:cs typeface="+mj-cs"/>
              </a:rPr>
              <a:t>1989</a:t>
            </a:r>
            <a:r>
              <a:rPr lang="ko-KR" altLang="en-US" sz="2400" spc="-150" dirty="0">
                <a:solidFill>
                  <a:schemeClr val="tx1"/>
                </a:solidFill>
                <a:latin typeface="Meiryo" pitchFamily="34" charset="-128"/>
                <a:ea typeface="Noto Sans Korean Bold" pitchFamily="34" charset="-127"/>
                <a:cs typeface="+mj-cs"/>
              </a:rPr>
              <a:t>년</a:t>
            </a:r>
            <a:endParaRPr lang="en-US" altLang="ko-KR" sz="2400" spc="-150" dirty="0" smtClean="0">
              <a:solidFill>
                <a:schemeClr val="tx1"/>
              </a:solidFill>
              <a:latin typeface="Meiryo" pitchFamily="34" charset="-128"/>
              <a:ea typeface="Meiryo" pitchFamily="34" charset="-128"/>
              <a:cs typeface="+mj-cs"/>
            </a:endParaRPr>
          </a:p>
          <a:p>
            <a:pPr algn="ctr"/>
            <a:r>
              <a:rPr lang="en-US" altLang="ko-KR" sz="2400" spc="-150" dirty="0" smtClean="0">
                <a:solidFill>
                  <a:schemeClr val="tx1"/>
                </a:solidFill>
                <a:latin typeface="Meiryo" pitchFamily="34" charset="-128"/>
                <a:ea typeface="Meiryo" pitchFamily="34" charset="-128"/>
                <a:cs typeface="+mj-cs"/>
              </a:rPr>
              <a:t>9</a:t>
            </a:r>
            <a:r>
              <a:rPr lang="ko-KR" altLang="en-US" sz="2400" spc="-150" dirty="0">
                <a:solidFill>
                  <a:schemeClr val="tx1"/>
                </a:solidFill>
                <a:latin typeface="Meiryo" pitchFamily="34" charset="-128"/>
                <a:ea typeface="Noto Sans Korean Bold" pitchFamily="34" charset="-127"/>
                <a:cs typeface="+mj-cs"/>
              </a:rPr>
              <a:t>월</a:t>
            </a:r>
            <a:r>
              <a:rPr lang="en-US" altLang="ko-KR" sz="2400" spc="-150" dirty="0" smtClean="0">
                <a:solidFill>
                  <a:schemeClr val="tx1"/>
                </a:solidFill>
                <a:latin typeface="Meiryo" pitchFamily="34" charset="-128"/>
                <a:ea typeface="Meiryo" pitchFamily="34" charset="-128"/>
                <a:cs typeface="+mj-cs"/>
              </a:rPr>
              <a:t>6</a:t>
            </a:r>
            <a:r>
              <a:rPr lang="ko-KR" altLang="en-US" sz="2400" spc="-150" dirty="0" smtClean="0">
                <a:solidFill>
                  <a:schemeClr val="tx1"/>
                </a:solidFill>
                <a:latin typeface="Meiryo" pitchFamily="34" charset="-128"/>
                <a:ea typeface="Noto Sans Korean Bold" pitchFamily="34" charset="-127"/>
                <a:cs typeface="+mj-cs"/>
              </a:rPr>
              <a:t>일 출생</a:t>
            </a:r>
            <a:endParaRPr lang="ko-KR" altLang="en-US" sz="2400" spc="-150" dirty="0">
              <a:solidFill>
                <a:schemeClr val="tx1"/>
              </a:solidFill>
              <a:latin typeface="Meiryo" pitchFamily="34" charset="-128"/>
              <a:ea typeface="Noto Sans Korean Bold" pitchFamily="34" charset="-127"/>
              <a:cs typeface="+mj-cs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357422" y="3500438"/>
            <a:ext cx="2714644" cy="1714512"/>
          </a:xfrm>
          <a:prstGeom prst="ellipse">
            <a:avLst/>
          </a:prstGeom>
          <a:solidFill>
            <a:srgbClr val="00B0F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spc="-150" dirty="0" smtClean="0">
              <a:solidFill>
                <a:schemeClr val="tx1"/>
              </a:solidFill>
              <a:latin typeface="Meiryo" pitchFamily="34" charset="-128"/>
              <a:ea typeface="Noto Sans Korean Bold" pitchFamily="34" charset="-127"/>
              <a:cs typeface="+mj-cs"/>
            </a:endParaRPr>
          </a:p>
          <a:p>
            <a:pPr algn="ctr"/>
            <a:r>
              <a:rPr lang="ko-KR" altLang="en-US" sz="2400" spc="-150" dirty="0" smtClean="0">
                <a:solidFill>
                  <a:schemeClr val="tx1"/>
                </a:solidFill>
                <a:latin typeface="Meiryo" pitchFamily="34" charset="-128"/>
                <a:ea typeface="Noto Sans Korean Bold" pitchFamily="34" charset="-127"/>
                <a:cs typeface="+mj-cs"/>
              </a:rPr>
              <a:t>중</a:t>
            </a:r>
            <a:r>
              <a:rPr lang="en-US" altLang="ko-KR" sz="2400" spc="-150" dirty="0" smtClean="0">
                <a:solidFill>
                  <a:schemeClr val="tx1"/>
                </a:solidFill>
                <a:latin typeface="Meiryo" pitchFamily="34" charset="-128"/>
                <a:ea typeface="Noto Sans Korean Bold" pitchFamily="34" charset="-127"/>
                <a:cs typeface="+mj-cs"/>
              </a:rPr>
              <a:t>, </a:t>
            </a:r>
            <a:r>
              <a:rPr lang="ko-KR" altLang="en-US" sz="2400" spc="-150" dirty="0" smtClean="0">
                <a:solidFill>
                  <a:schemeClr val="tx1"/>
                </a:solidFill>
                <a:latin typeface="Meiryo" pitchFamily="34" charset="-128"/>
                <a:ea typeface="Noto Sans Korean Bold" pitchFamily="34" charset="-127"/>
                <a:cs typeface="+mj-cs"/>
              </a:rPr>
              <a:t>고등학교 졸업</a:t>
            </a:r>
            <a:endParaRPr lang="ko-KR" altLang="en-US" sz="2400" spc="-150" dirty="0">
              <a:solidFill>
                <a:schemeClr val="tx1"/>
              </a:solidFill>
              <a:latin typeface="Meiryo" pitchFamily="34" charset="-128"/>
              <a:ea typeface="Noto Sans Korean Bold" pitchFamily="34" charset="-127"/>
              <a:cs typeface="+mj-cs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833091" y="2784179"/>
            <a:ext cx="2115173" cy="1714512"/>
          </a:xfrm>
          <a:prstGeom prst="ellipse">
            <a:avLst/>
          </a:prstGeom>
          <a:solidFill>
            <a:srgbClr val="00B0F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spc="-150" dirty="0">
              <a:solidFill>
                <a:schemeClr val="tx1"/>
              </a:solidFill>
              <a:latin typeface="Meiryo" pitchFamily="34" charset="-128"/>
              <a:ea typeface="Noto Sans Korean Bold" pitchFamily="34" charset="-127"/>
              <a:cs typeface="+mj-cs"/>
            </a:endParaRPr>
          </a:p>
          <a:p>
            <a:pPr algn="ctr"/>
            <a:r>
              <a:rPr lang="ko-KR" altLang="en-US" sz="2400" spc="-150" dirty="0" smtClean="0">
                <a:solidFill>
                  <a:schemeClr val="tx1"/>
                </a:solidFill>
                <a:latin typeface="Meiryo" pitchFamily="34" charset="-128"/>
                <a:ea typeface="Noto Sans Korean Bold" pitchFamily="34" charset="-127"/>
                <a:cs typeface="+mj-cs"/>
              </a:rPr>
              <a:t>대학교</a:t>
            </a:r>
            <a:endParaRPr lang="en-US" altLang="ko-KR" sz="2400" spc="-150" dirty="0" smtClean="0">
              <a:solidFill>
                <a:schemeClr val="tx1"/>
              </a:solidFill>
              <a:latin typeface="Meiryo" pitchFamily="34" charset="-128"/>
              <a:ea typeface="Noto Sans Korean Bold" pitchFamily="34" charset="-127"/>
              <a:cs typeface="+mj-cs"/>
            </a:endParaRPr>
          </a:p>
          <a:p>
            <a:pPr algn="ctr"/>
            <a:r>
              <a:rPr lang="ko-KR" altLang="en-US" sz="2400" spc="-150" dirty="0" smtClean="0">
                <a:solidFill>
                  <a:schemeClr val="tx1"/>
                </a:solidFill>
                <a:latin typeface="Meiryo" pitchFamily="34" charset="-128"/>
                <a:ea typeface="Noto Sans Korean Bold" pitchFamily="34" charset="-127"/>
                <a:cs typeface="+mj-cs"/>
              </a:rPr>
              <a:t>졸</a:t>
            </a:r>
            <a:r>
              <a:rPr lang="ko-KR" altLang="en-US" sz="2400" spc="-150" dirty="0">
                <a:solidFill>
                  <a:schemeClr val="tx1"/>
                </a:solidFill>
                <a:latin typeface="Meiryo" pitchFamily="34" charset="-128"/>
                <a:ea typeface="Noto Sans Korean Bold" pitchFamily="34" charset="-127"/>
                <a:cs typeface="+mj-cs"/>
              </a:rPr>
              <a:t>업</a:t>
            </a:r>
          </a:p>
        </p:txBody>
      </p:sp>
      <p:sp>
        <p:nvSpPr>
          <p:cNvPr id="34" name="타원 33"/>
          <p:cNvSpPr/>
          <p:nvPr/>
        </p:nvSpPr>
        <p:spPr>
          <a:xfrm>
            <a:off x="6876256" y="2204864"/>
            <a:ext cx="2124900" cy="1988944"/>
          </a:xfrm>
          <a:prstGeom prst="ellipse">
            <a:avLst/>
          </a:prstGeom>
          <a:solidFill>
            <a:srgbClr val="00B0F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spc="-150" dirty="0" smtClean="0">
                <a:solidFill>
                  <a:schemeClr val="tx1"/>
                </a:solidFill>
                <a:latin typeface="Meiryo" pitchFamily="34" charset="-128"/>
                <a:ea typeface="Meiryo" pitchFamily="34" charset="-128"/>
                <a:cs typeface="+mj-cs"/>
              </a:rPr>
              <a:t>SCIT</a:t>
            </a:r>
          </a:p>
          <a:p>
            <a:pPr algn="ctr"/>
            <a:r>
              <a:rPr lang="ko-KR" altLang="en-US" sz="2400" spc="-150" dirty="0" smtClean="0">
                <a:solidFill>
                  <a:schemeClr val="tx1"/>
                </a:solidFill>
                <a:latin typeface="Meiryo" pitchFamily="34" charset="-128"/>
                <a:ea typeface="Noto Sans Korean Bold" pitchFamily="34" charset="-127"/>
                <a:cs typeface="+mj-cs"/>
              </a:rPr>
              <a:t>마스터</a:t>
            </a:r>
            <a:endParaRPr lang="en-US" altLang="ko-KR" sz="2400" spc="-150" dirty="0" smtClean="0">
              <a:solidFill>
                <a:schemeClr val="tx1"/>
              </a:solidFill>
              <a:latin typeface="Meiryo" pitchFamily="34" charset="-128"/>
              <a:ea typeface="Noto Sans Korean Bold" pitchFamily="34" charset="-127"/>
              <a:cs typeface="+mj-cs"/>
            </a:endParaRPr>
          </a:p>
          <a:p>
            <a:pPr algn="ctr"/>
            <a:r>
              <a:rPr lang="ko-KR" altLang="en-US" sz="2400" spc="-150" dirty="0" smtClean="0">
                <a:solidFill>
                  <a:schemeClr val="tx1"/>
                </a:solidFill>
                <a:latin typeface="Meiryo" pitchFamily="34" charset="-128"/>
                <a:ea typeface="Noto Sans Korean Bold" pitchFamily="34" charset="-127"/>
                <a:cs typeface="+mj-cs"/>
              </a:rPr>
              <a:t>수료</a:t>
            </a:r>
            <a:endParaRPr lang="en-US" altLang="ko-KR" sz="2400" spc="-150" dirty="0" smtClean="0">
              <a:solidFill>
                <a:schemeClr val="tx1"/>
              </a:solidFill>
              <a:latin typeface="Meiryo" pitchFamily="34" charset="-128"/>
              <a:ea typeface="Noto Sans Korean Bold" pitchFamily="34" charset="-127"/>
              <a:cs typeface="+mj-cs"/>
            </a:endParaRPr>
          </a:p>
          <a:p>
            <a:pPr algn="ctr"/>
            <a:r>
              <a:rPr lang="en-US" altLang="ko-KR" sz="2400" spc="-150" dirty="0" smtClean="0">
                <a:solidFill>
                  <a:schemeClr val="tx1"/>
                </a:solidFill>
                <a:latin typeface="Meiryo" pitchFamily="34" charset="-128"/>
                <a:ea typeface="Noto Sans Korean Bold" pitchFamily="34" charset="-127"/>
                <a:cs typeface="+mj-cs"/>
              </a:rPr>
              <a:t>(</a:t>
            </a:r>
            <a:r>
              <a:rPr lang="ko-KR" altLang="en-US" sz="2400" spc="-150" dirty="0" smtClean="0">
                <a:solidFill>
                  <a:schemeClr val="tx1"/>
                </a:solidFill>
                <a:latin typeface="Meiryo" pitchFamily="34" charset="-128"/>
                <a:ea typeface="Noto Sans Korean Bold" pitchFamily="34" charset="-127"/>
                <a:cs typeface="+mj-cs"/>
              </a:rPr>
              <a:t>현</a:t>
            </a:r>
            <a:r>
              <a:rPr lang="en-US" altLang="ko-KR" sz="2400" spc="-150" dirty="0" smtClean="0">
                <a:solidFill>
                  <a:schemeClr val="tx1"/>
                </a:solidFill>
                <a:latin typeface="Meiryo" pitchFamily="34" charset="-128"/>
                <a:ea typeface="Noto Sans Korean Bold" pitchFamily="34" charset="-127"/>
                <a:cs typeface="+mj-cs"/>
              </a:rPr>
              <a:t>) </a:t>
            </a:r>
            <a:r>
              <a:rPr lang="ko-KR" altLang="en-US" sz="2400" spc="-150" dirty="0" err="1" smtClean="0">
                <a:solidFill>
                  <a:schemeClr val="tx1"/>
                </a:solidFill>
                <a:latin typeface="Meiryo" pitchFamily="34" charset="-128"/>
                <a:ea typeface="Noto Sans Korean Bold" pitchFamily="34" charset="-127"/>
                <a:cs typeface="+mj-cs"/>
              </a:rPr>
              <a:t>회사재직중</a:t>
            </a:r>
            <a:endParaRPr lang="ko-KR" altLang="en-US" sz="2400" spc="-150" dirty="0">
              <a:solidFill>
                <a:schemeClr val="tx1"/>
              </a:solidFill>
              <a:latin typeface="Meiryo" pitchFamily="34" charset="-128"/>
              <a:ea typeface="Noto Sans Korean Bold" pitchFamily="34" charset="-127"/>
              <a:cs typeface="+mj-cs"/>
            </a:endParaRPr>
          </a:p>
        </p:txBody>
      </p:sp>
      <p:pic>
        <p:nvPicPr>
          <p:cNvPr id="29" name="그림 28" descr="baby-bo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24" y="3500438"/>
            <a:ext cx="1386740" cy="1386740"/>
          </a:xfrm>
          <a:prstGeom prst="rect">
            <a:avLst/>
          </a:prstGeom>
        </p:spPr>
      </p:pic>
      <p:pic>
        <p:nvPicPr>
          <p:cNvPr id="30" name="그림 29" descr="schoo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802" y="2643182"/>
            <a:ext cx="1377036" cy="1377036"/>
          </a:xfrm>
          <a:prstGeom prst="rect">
            <a:avLst/>
          </a:prstGeom>
        </p:spPr>
      </p:pic>
      <p:pic>
        <p:nvPicPr>
          <p:cNvPr id="31" name="그림 30" descr="graduate-student-avata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605" y="2222794"/>
            <a:ext cx="1029550" cy="1029550"/>
          </a:xfrm>
          <a:prstGeom prst="rect">
            <a:avLst/>
          </a:prstGeom>
        </p:spPr>
      </p:pic>
      <p:pic>
        <p:nvPicPr>
          <p:cNvPr id="14" name="그림 13" descr="graduate-showing-his-diplom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4881" y="720150"/>
            <a:ext cx="1428760" cy="145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0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안드로이</a:t>
            </a:r>
            <a:r>
              <a:rPr lang="ko-KR" altLang="en-US" sz="3600" b="1" dirty="0" err="1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드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레이아웃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&amp;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팝업메뉴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pic>
        <p:nvPicPr>
          <p:cNvPr id="7" name="그림 6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3568" y="1412776"/>
            <a:ext cx="7920880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5822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안드로이</a:t>
            </a:r>
            <a:r>
              <a:rPr lang="ko-KR" altLang="en-US" sz="3600" b="1" dirty="0" err="1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드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(DB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구조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&lt;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내부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&gt;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pic>
        <p:nvPicPr>
          <p:cNvPr id="6" name="그림 5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552" y="1340768"/>
            <a:ext cx="8136904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8961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안드로이</a:t>
            </a:r>
            <a:r>
              <a:rPr lang="ko-KR" altLang="en-US" sz="3600" b="1" dirty="0" err="1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드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로딩 및 </a:t>
            </a:r>
            <a:r>
              <a:rPr lang="ko-KR" alt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메인화면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pic>
        <p:nvPicPr>
          <p:cNvPr id="7" name="그림 6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1560" y="1340768"/>
            <a:ext cx="3744415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그림 7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06770" y="1340768"/>
            <a:ext cx="3997678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1359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안드로이</a:t>
            </a:r>
            <a:r>
              <a:rPr lang="ko-KR" altLang="en-US" sz="3600" b="1" dirty="0" err="1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드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종료 </a:t>
            </a:r>
            <a:r>
              <a:rPr lang="en-US" altLang="ko-KR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Dialog </a:t>
            </a:r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버튼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pic>
        <p:nvPicPr>
          <p:cNvPr id="6" name="그림 5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7584" y="1484784"/>
            <a:ext cx="7560840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0124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rmAutofit/>
          </a:bodyPr>
          <a:lstStyle/>
          <a:p>
            <a:r>
              <a:rPr lang="ko-KR" alt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안드로이</a:t>
            </a:r>
            <a:r>
              <a:rPr lang="ko-KR" altLang="en-US" sz="3600" b="1" dirty="0" err="1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드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일정 등록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pic>
        <p:nvPicPr>
          <p:cNvPr id="6" name="그림 5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5576" y="1324380"/>
            <a:ext cx="3528392" cy="4984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그림 8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6016" y="1324380"/>
            <a:ext cx="3816423" cy="4984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8512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rmAutofit/>
          </a:bodyPr>
          <a:lstStyle/>
          <a:p>
            <a:r>
              <a:rPr lang="ko-KR" alt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안드로이</a:t>
            </a:r>
            <a:r>
              <a:rPr lang="ko-KR" altLang="en-US" sz="3600" b="1" dirty="0" err="1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드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일정 삭제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&amp;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수</a:t>
            </a:r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정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pic>
        <p:nvPicPr>
          <p:cNvPr id="7" name="그림 6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7320" y="1324380"/>
            <a:ext cx="3618656" cy="4984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그림 7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6016" y="1324380"/>
            <a:ext cx="3816424" cy="4984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8754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안드로이</a:t>
            </a:r>
            <a:r>
              <a:rPr lang="ko-KR" altLang="en-US" sz="3600" b="1" dirty="0" err="1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드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내부저장확인 및 팝업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pic>
        <p:nvPicPr>
          <p:cNvPr id="6" name="그림 5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1706" y="1324380"/>
            <a:ext cx="3602261" cy="4984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그림 8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6016" y="1324380"/>
            <a:ext cx="3888432" cy="4984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3228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안드로이</a:t>
            </a:r>
            <a:r>
              <a:rPr lang="ko-KR" altLang="en-US" sz="3600" b="1" dirty="0" err="1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드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메모장 저장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&amp;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로드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pic>
        <p:nvPicPr>
          <p:cNvPr id="7" name="그림 6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3568" y="1324380"/>
            <a:ext cx="3528392" cy="4984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그림 7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6016" y="1324380"/>
            <a:ext cx="3744415" cy="4984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1100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안드로이</a:t>
            </a:r>
            <a:r>
              <a:rPr lang="ko-KR" altLang="en-US" sz="3600" b="1" dirty="0" err="1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드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삭제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&amp;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메모저장확</a:t>
            </a:r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인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pic>
        <p:nvPicPr>
          <p:cNvPr id="6" name="그림 5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3568" y="1324380"/>
            <a:ext cx="3600400" cy="4984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그림 8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6016" y="1324380"/>
            <a:ext cx="3816424" cy="4984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2364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안드로이</a:t>
            </a:r>
            <a:r>
              <a:rPr lang="ko-KR" altLang="en-US" sz="3600" b="1" dirty="0" err="1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드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그림판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&amp;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그림삭제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pic>
        <p:nvPicPr>
          <p:cNvPr id="7" name="그림 6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5576" y="1324380"/>
            <a:ext cx="3528392" cy="4984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그림 7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88024" y="1324380"/>
            <a:ext cx="3672408" cy="4984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8087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9512" y="185075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rmAutofit/>
          </a:bodyPr>
          <a:lstStyle/>
          <a:p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anose="020B0604030504040204" pitchFamily="34" charset="-128"/>
              </a:rPr>
              <a:t>나의 장점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785786" y="1500174"/>
            <a:ext cx="1891693" cy="1891693"/>
          </a:xfrm>
          <a:prstGeom prst="ellipse">
            <a:avLst/>
          </a:prstGeom>
          <a:solidFill>
            <a:schemeClr val="bg1">
              <a:lumMod val="9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spc="-150" dirty="0">
              <a:solidFill>
                <a:schemeClr val="tx1"/>
              </a:solidFill>
              <a:latin typeface="Meiryo" pitchFamily="34" charset="-128"/>
              <a:ea typeface="Meiryo" pitchFamily="34" charset="-128"/>
              <a:cs typeface="+mj-cs"/>
            </a:endParaRPr>
          </a:p>
          <a:p>
            <a:pPr algn="ctr"/>
            <a:r>
              <a:rPr lang="ko-KR" altLang="en-US" sz="2000" spc="-150" dirty="0" smtClean="0">
                <a:solidFill>
                  <a:schemeClr val="tx1"/>
                </a:solidFill>
                <a:latin typeface="Meiryo" pitchFamily="34" charset="-128"/>
                <a:ea typeface="Noto Sans Korean Bold" pitchFamily="34" charset="-127"/>
                <a:cs typeface="+mj-cs"/>
              </a:rPr>
              <a:t>밝은 미소</a:t>
            </a:r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857488" y="1857364"/>
            <a:ext cx="1891693" cy="1891693"/>
          </a:xfrm>
          <a:prstGeom prst="ellipse">
            <a:avLst/>
          </a:prstGeom>
          <a:solidFill>
            <a:schemeClr val="bg1">
              <a:lumMod val="9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  <a:p>
            <a:pPr algn="ctr"/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  <a:p>
            <a:pPr algn="ctr"/>
            <a:r>
              <a:rPr lang="ko-KR" altLang="en-US" sz="2000" spc="-150" dirty="0" smtClean="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rPr>
              <a:t>  긍정적</a:t>
            </a:r>
            <a:endParaRPr lang="ko-KR" altLang="en-US" sz="2000" spc="-150" dirty="0">
              <a:solidFill>
                <a:schemeClr val="tx1"/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42910" y="3786190"/>
            <a:ext cx="1930192" cy="1891693"/>
          </a:xfrm>
          <a:prstGeom prst="ellipse">
            <a:avLst/>
          </a:prstGeom>
          <a:solidFill>
            <a:schemeClr val="bg1">
              <a:lumMod val="9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  <a:p>
            <a:pPr algn="ctr"/>
            <a:endParaRPr lang="en-US" altLang="ko-KR" sz="2000" spc="-150" dirty="0" smtClean="0">
              <a:solidFill>
                <a:schemeClr val="tx1">
                  <a:lumMod val="50000"/>
                  <a:lumOff val="50000"/>
                </a:schemeClr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  <a:p>
            <a:pPr algn="ctr"/>
            <a:r>
              <a:rPr lang="ko-KR" altLang="en-US" sz="2000" spc="-150" dirty="0" smtClean="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rPr>
              <a:t>창의적</a:t>
            </a:r>
            <a:endParaRPr lang="ja-JP" altLang="en-US" sz="2000" spc="-150" dirty="0" smtClean="0">
              <a:solidFill>
                <a:schemeClr val="tx1"/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786050" y="4071942"/>
            <a:ext cx="2000264" cy="1714512"/>
          </a:xfrm>
          <a:prstGeom prst="ellipse">
            <a:avLst/>
          </a:prstGeom>
          <a:solidFill>
            <a:schemeClr val="bg1">
              <a:lumMod val="9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spc="-150" dirty="0" smtClean="0">
              <a:solidFill>
                <a:schemeClr val="tx1"/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  <a:p>
            <a:pPr algn="ctr"/>
            <a:r>
              <a:rPr lang="ko-KR" altLang="en-US" sz="2000" spc="-150" dirty="0" smtClean="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rPr>
              <a:t>성실함</a:t>
            </a:r>
            <a:endParaRPr lang="en-US" altLang="ko-KR" sz="2000" spc="-150" dirty="0" smtClean="0">
              <a:solidFill>
                <a:schemeClr val="tx1"/>
              </a:solidFill>
              <a:latin typeface="Noto Sans Korean Bold" pitchFamily="34" charset="-127"/>
              <a:ea typeface="Noto Sans Korean Bold" pitchFamily="34" charset="-127"/>
              <a:cs typeface="+mj-cs"/>
            </a:endParaRPr>
          </a:p>
        </p:txBody>
      </p:sp>
      <p:sp>
        <p:nvSpPr>
          <p:cNvPr id="6" name="웃는 얼굴 5"/>
          <p:cNvSpPr/>
          <p:nvPr/>
        </p:nvSpPr>
        <p:spPr>
          <a:xfrm>
            <a:off x="1500166" y="1785926"/>
            <a:ext cx="541407" cy="541407"/>
          </a:xfrm>
          <a:prstGeom prst="smileyFac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3500430" y="2285992"/>
            <a:ext cx="660100" cy="586941"/>
            <a:chOff x="3275856" y="2564904"/>
            <a:chExt cx="726110" cy="645635"/>
          </a:xfrm>
        </p:grpSpPr>
        <p:grpSp>
          <p:nvGrpSpPr>
            <p:cNvPr id="9" name="그룹 8"/>
            <p:cNvGrpSpPr/>
            <p:nvPr/>
          </p:nvGrpSpPr>
          <p:grpSpPr>
            <a:xfrm>
              <a:off x="3275856" y="2564904"/>
              <a:ext cx="264263" cy="518450"/>
              <a:chOff x="3306145" y="2595917"/>
              <a:chExt cx="290689" cy="570295"/>
            </a:xfrm>
          </p:grpSpPr>
          <p:sp>
            <p:nvSpPr>
              <p:cNvPr id="7" name="타원 6"/>
              <p:cNvSpPr/>
              <p:nvPr/>
            </p:nvSpPr>
            <p:spPr>
              <a:xfrm>
                <a:off x="3306145" y="2595917"/>
                <a:ext cx="290689" cy="290689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모서리가 둥근 직사각형 7"/>
              <p:cNvSpPr/>
              <p:nvPr/>
            </p:nvSpPr>
            <p:spPr>
              <a:xfrm>
                <a:off x="3379481" y="2880837"/>
                <a:ext cx="144016" cy="285375"/>
              </a:xfrm>
              <a:prstGeom prst="roundRect">
                <a:avLst>
                  <a:gd name="adj" fmla="val 43122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3506780" y="2692089"/>
              <a:ext cx="264263" cy="518450"/>
              <a:chOff x="3607367" y="2723102"/>
              <a:chExt cx="290689" cy="570295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3607367" y="2723102"/>
                <a:ext cx="290689" cy="290689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3680703" y="3008022"/>
                <a:ext cx="144016" cy="285375"/>
              </a:xfrm>
              <a:prstGeom prst="roundRect">
                <a:avLst>
                  <a:gd name="adj" fmla="val 43122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3737703" y="2564904"/>
              <a:ext cx="264263" cy="518450"/>
              <a:chOff x="3306145" y="2595917"/>
              <a:chExt cx="290689" cy="570295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3306145" y="2595917"/>
                <a:ext cx="290689" cy="290689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모서리가 둥근 직사각형 48"/>
              <p:cNvSpPr/>
              <p:nvPr/>
            </p:nvSpPr>
            <p:spPr>
              <a:xfrm>
                <a:off x="3379481" y="2880837"/>
                <a:ext cx="144016" cy="285375"/>
              </a:xfrm>
              <a:prstGeom prst="roundRect">
                <a:avLst>
                  <a:gd name="adj" fmla="val 43122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" name="그룹 12"/>
          <p:cNvGrpSpPr/>
          <p:nvPr/>
        </p:nvGrpSpPr>
        <p:grpSpPr>
          <a:xfrm>
            <a:off x="1357290" y="4143380"/>
            <a:ext cx="561652" cy="550758"/>
            <a:chOff x="1416771" y="4069379"/>
            <a:chExt cx="617817" cy="605834"/>
          </a:xfrm>
        </p:grpSpPr>
        <p:grpSp>
          <p:nvGrpSpPr>
            <p:cNvPr id="50" name="그룹 49"/>
            <p:cNvGrpSpPr/>
            <p:nvPr/>
          </p:nvGrpSpPr>
          <p:grpSpPr>
            <a:xfrm>
              <a:off x="1511240" y="4069379"/>
              <a:ext cx="438051" cy="540976"/>
              <a:chOff x="3306145" y="2404750"/>
              <a:chExt cx="481856" cy="595074"/>
            </a:xfrm>
          </p:grpSpPr>
          <p:sp>
            <p:nvSpPr>
              <p:cNvPr id="54" name="타원 53"/>
              <p:cNvSpPr/>
              <p:nvPr/>
            </p:nvSpPr>
            <p:spPr>
              <a:xfrm>
                <a:off x="3306145" y="2404750"/>
                <a:ext cx="481856" cy="481856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" name="순서도: 병합 54"/>
              <p:cNvSpPr/>
              <p:nvPr/>
            </p:nvSpPr>
            <p:spPr>
              <a:xfrm>
                <a:off x="3329220" y="2714450"/>
                <a:ext cx="445190" cy="285374"/>
              </a:xfrm>
              <a:prstGeom prst="flowChartMerg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직사각형 10"/>
            <p:cNvSpPr/>
            <p:nvPr/>
          </p:nvSpPr>
          <p:spPr>
            <a:xfrm>
              <a:off x="1416771" y="4141937"/>
              <a:ext cx="617817" cy="36933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altLang="ko-KR" spc="-150" dirty="0" smtClean="0">
                  <a:solidFill>
                    <a:schemeClr val="bg1"/>
                  </a:solidFill>
                  <a:latin typeface="Noto Sans Korean Bold" pitchFamily="34" charset="-127"/>
                  <a:ea typeface="Noto Sans Korean Bold" pitchFamily="34" charset="-127"/>
                </a:rPr>
                <a:t>!!</a:t>
              </a:r>
              <a:endParaRPr lang="ko-KR" altLang="en-US" spc="-150" dirty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</a:endParaRPr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1653203" y="4545497"/>
              <a:ext cx="162746" cy="129716"/>
            </a:xfrm>
            <a:prstGeom prst="roundRect">
              <a:avLst>
                <a:gd name="adj" fmla="val 43122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58" name="직선 연결선 57"/>
          <p:cNvCxnSpPr/>
          <p:nvPr/>
        </p:nvCxnSpPr>
        <p:spPr>
          <a:xfrm>
            <a:off x="2516191" y="2754582"/>
            <a:ext cx="328231" cy="14917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2516191" y="4898468"/>
            <a:ext cx="328231" cy="14917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 flipH="1">
            <a:off x="3714744" y="3714752"/>
            <a:ext cx="95269" cy="330484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H="1">
            <a:off x="1643042" y="3429000"/>
            <a:ext cx="95269" cy="330484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 descr="read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430" y="4286256"/>
            <a:ext cx="571504" cy="571504"/>
          </a:xfrm>
          <a:prstGeom prst="rect">
            <a:avLst/>
          </a:prstGeom>
        </p:spPr>
      </p:pic>
      <p:pic>
        <p:nvPicPr>
          <p:cNvPr id="33" name="그림 32" descr="반명함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28" y="1428736"/>
            <a:ext cx="3714776" cy="4143404"/>
          </a:xfrm>
          <a:prstGeom prst="rect">
            <a:avLst/>
          </a:prstGeom>
        </p:spPr>
      </p:pic>
      <p:sp>
        <p:nvSpPr>
          <p:cNvPr id="32" name="제목 2"/>
          <p:cNvSpPr txBox="1">
            <a:spLocks/>
          </p:cNvSpPr>
          <p:nvPr/>
        </p:nvSpPr>
        <p:spPr>
          <a:xfrm>
            <a:off x="642910" y="5786454"/>
            <a:ext cx="7772400" cy="7932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571500" indent="-571500" algn="ctr">
              <a:lnSpc>
                <a:spcPct val="150000"/>
              </a:lnSpc>
              <a:spcBef>
                <a:spcPct val="0"/>
              </a:spcBef>
            </a:pPr>
            <a:r>
              <a:rPr lang="ja-JP" altLang="en-US" sz="2800" b="1" spc="-150" dirty="0" smtClean="0">
                <a:solidFill>
                  <a:srgbClr val="501FDB"/>
                </a:solidFill>
                <a:latin typeface="Meiryo" pitchFamily="34" charset="-128"/>
                <a:ea typeface="Meiryo" pitchFamily="34" charset="-128"/>
                <a:cs typeface="+mj-cs"/>
              </a:rPr>
              <a:t> </a:t>
            </a:r>
            <a:r>
              <a:rPr lang="ko-KR" altLang="en-US" sz="2800" b="1" spc="-150" dirty="0" smtClean="0">
                <a:solidFill>
                  <a:srgbClr val="501FDB"/>
                </a:solidFill>
                <a:latin typeface="Meiryo" pitchFamily="34" charset="-128"/>
                <a:ea typeface="Meiryo" pitchFamily="34" charset="-128"/>
                <a:cs typeface="+mj-cs"/>
              </a:rPr>
              <a:t>주어진 일에 최선을 다하겠습니다</a:t>
            </a:r>
            <a:r>
              <a:rPr lang="en-US" altLang="ko-KR" sz="2800" b="1" spc="-150" dirty="0" smtClean="0">
                <a:solidFill>
                  <a:srgbClr val="501FDB"/>
                </a:solidFill>
                <a:latin typeface="Meiryo" pitchFamily="34" charset="-128"/>
                <a:ea typeface="Meiryo" pitchFamily="34" charset="-128"/>
                <a:cs typeface="+mj-cs"/>
              </a:rPr>
              <a:t>.</a:t>
            </a:r>
            <a:endParaRPr kumimoji="0" lang="en-US" altLang="ja-JP" sz="2800" b="1" i="0" u="none" strike="noStrike" kern="1200" cap="none" spc="-150" normalizeH="0" baseline="0" noProof="0" dirty="0" smtClean="0">
              <a:ln>
                <a:noFill/>
              </a:ln>
              <a:solidFill>
                <a:srgbClr val="501FDB"/>
              </a:solidFill>
              <a:effectLst/>
              <a:uLnTx/>
              <a:uFillTx/>
              <a:latin typeface="Meiryo" pitchFamily="34" charset="-128"/>
              <a:ea typeface="Meiryo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756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안드로이</a:t>
            </a:r>
            <a:r>
              <a:rPr lang="ko-KR" altLang="en-US" sz="3600" b="1" dirty="0" err="1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드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야구게임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&amp;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시작화면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pic>
        <p:nvPicPr>
          <p:cNvPr id="6" name="그림 5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3568" y="1324380"/>
            <a:ext cx="3600400" cy="4984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그림 8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6016" y="1324380"/>
            <a:ext cx="3744416" cy="4984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9036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안드로이</a:t>
            </a:r>
            <a:r>
              <a:rPr lang="ko-KR" altLang="en-US" sz="3600" b="1" dirty="0" err="1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드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프로젝트 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게</a:t>
            </a:r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임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결과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&amp;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종</a:t>
            </a:r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료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화면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pic>
        <p:nvPicPr>
          <p:cNvPr id="7" name="그림 6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3568" y="1324380"/>
            <a:ext cx="3600400" cy="4984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그림 7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6016" y="1324380"/>
            <a:ext cx="3816424" cy="4984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3310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deit-top1\Documents\PPT\[07]Angrymomo_White Blue PPT\Sky-Blue-Sk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5" t="2248" r="697" b="39896"/>
          <a:stretch/>
        </p:blipFill>
        <p:spPr bwMode="auto">
          <a:xfrm>
            <a:off x="-30227" y="0"/>
            <a:ext cx="9174227" cy="6858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15008" y="2644170"/>
            <a:ext cx="89289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600" dirty="0" smtClean="0">
                <a:solidFill>
                  <a:schemeClr val="bg1"/>
                </a:solidFill>
                <a:latin typeface="Meiryo" pitchFamily="34" charset="-128"/>
              </a:rPr>
              <a:t>TEAM </a:t>
            </a:r>
            <a:r>
              <a:rPr lang="ko-KR" altLang="en-US" sz="9600" dirty="0" smtClean="0">
                <a:solidFill>
                  <a:schemeClr val="bg1"/>
                </a:solidFill>
                <a:latin typeface="Meiryo" pitchFamily="34" charset="-128"/>
              </a:rPr>
              <a:t>프로젝트</a:t>
            </a:r>
            <a:endParaRPr lang="ko-KR" altLang="en-US" sz="9600" dirty="0">
              <a:solidFill>
                <a:schemeClr val="bg1"/>
              </a:solidFill>
              <a:latin typeface="Meiryo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730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9512" y="185075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Autofit/>
          </a:bodyPr>
          <a:lstStyle/>
          <a:p>
            <a:pPr marL="571500" indent="-571500"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팀 프로젝트 </a:t>
            </a:r>
            <a:r>
              <a:rPr lang="en-US" altLang="ja-JP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(KIOKI-</a:t>
            </a:r>
            <a:r>
              <a:rPr lang="ko-KR" altLang="en-US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팀 소</a:t>
            </a:r>
            <a:r>
              <a:rPr lang="ko-KR" altLang="en-US" sz="28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개</a:t>
            </a:r>
            <a:r>
              <a:rPr lang="en-US" altLang="ja-JP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</a:p>
        </p:txBody>
      </p:sp>
      <p:pic>
        <p:nvPicPr>
          <p:cNvPr id="17" name="그림 16" descr="팀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58" y="1571612"/>
            <a:ext cx="3929090" cy="4000528"/>
          </a:xfrm>
          <a:prstGeom prst="rect">
            <a:avLst/>
          </a:prstGeom>
        </p:spPr>
      </p:pic>
      <p:pic>
        <p:nvPicPr>
          <p:cNvPr id="21" name="그림 20" descr="팀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314" y="1571612"/>
            <a:ext cx="4071966" cy="4000528"/>
          </a:xfrm>
          <a:prstGeom prst="rect">
            <a:avLst/>
          </a:prstGeom>
        </p:spPr>
      </p:pic>
      <p:sp>
        <p:nvSpPr>
          <p:cNvPr id="22" name="오른쪽 화살표 21"/>
          <p:cNvSpPr/>
          <p:nvPr/>
        </p:nvSpPr>
        <p:spPr>
          <a:xfrm>
            <a:off x="4357686" y="3429000"/>
            <a:ext cx="357190" cy="42862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8" name="제목 2"/>
          <p:cNvSpPr txBox="1">
            <a:spLocks/>
          </p:cNvSpPr>
          <p:nvPr/>
        </p:nvSpPr>
        <p:spPr>
          <a:xfrm>
            <a:off x="714348" y="5643578"/>
            <a:ext cx="7772400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571500" indent="-57150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2800" b="1" spc="-150" dirty="0" smtClean="0">
                <a:solidFill>
                  <a:srgbClr val="AE3DBD"/>
                </a:solidFill>
                <a:latin typeface="Meiryo" pitchFamily="34" charset="-128"/>
                <a:ea typeface="Meiryo" pitchFamily="34" charset="-128"/>
                <a:cs typeface="+mj-cs"/>
              </a:rPr>
              <a:t>개발기</a:t>
            </a:r>
            <a:r>
              <a:rPr lang="ko-KR" altLang="en-US" sz="2800" b="1" spc="-150" dirty="0">
                <a:solidFill>
                  <a:srgbClr val="AE3DBD"/>
                </a:solidFill>
                <a:latin typeface="Meiryo" pitchFamily="34" charset="-128"/>
                <a:ea typeface="Meiryo" pitchFamily="34" charset="-128"/>
                <a:cs typeface="+mj-cs"/>
              </a:rPr>
              <a:t>간</a:t>
            </a:r>
            <a:r>
              <a:rPr lang="ja-JP" altLang="en-US" sz="2800" b="1" spc="-150" dirty="0" smtClean="0">
                <a:solidFill>
                  <a:srgbClr val="AE3DBD"/>
                </a:solidFill>
                <a:latin typeface="Meiryo" pitchFamily="34" charset="-128"/>
                <a:ea typeface="Meiryo" pitchFamily="34" charset="-128"/>
                <a:cs typeface="+mj-cs"/>
              </a:rPr>
              <a:t> </a:t>
            </a:r>
            <a:r>
              <a:rPr lang="en-US" altLang="ja-JP" sz="2800" b="1" spc="-150" dirty="0" smtClean="0">
                <a:solidFill>
                  <a:srgbClr val="AE3DBD"/>
                </a:solidFill>
                <a:latin typeface="Meiryo" pitchFamily="34" charset="-128"/>
                <a:ea typeface="Meiryo" pitchFamily="34" charset="-128"/>
                <a:cs typeface="+mj-cs"/>
              </a:rPr>
              <a:t>: 2018. 3. 13</a:t>
            </a:r>
            <a:r>
              <a:rPr lang="ja-JP" altLang="en-US" sz="2800" b="1" spc="-150" dirty="0" smtClean="0">
                <a:solidFill>
                  <a:srgbClr val="AE3DBD"/>
                </a:solidFill>
                <a:latin typeface="Meiryo" pitchFamily="34" charset="-128"/>
                <a:ea typeface="Meiryo" pitchFamily="34" charset="-128"/>
              </a:rPr>
              <a:t> </a:t>
            </a:r>
            <a:r>
              <a:rPr lang="en-US" altLang="ja-JP" sz="2800" b="1" spc="-150" dirty="0" smtClean="0">
                <a:solidFill>
                  <a:srgbClr val="AE3DBD"/>
                </a:solidFill>
                <a:latin typeface="Meiryo" pitchFamily="34" charset="-128"/>
                <a:ea typeface="Meiryo" pitchFamily="34" charset="-128"/>
                <a:cs typeface="+mj-cs"/>
              </a:rPr>
              <a:t>~ 2018. 5. 1</a:t>
            </a:r>
            <a:r>
              <a:rPr lang="ja-JP" altLang="en-US" sz="2800" b="1" spc="-150" dirty="0" smtClean="0">
                <a:solidFill>
                  <a:srgbClr val="AE3DBD"/>
                </a:solidFill>
                <a:latin typeface="Meiryo" pitchFamily="34" charset="-128"/>
                <a:ea typeface="Meiryo" pitchFamily="34" charset="-128"/>
                <a:cs typeface="+mj-cs"/>
              </a:rPr>
              <a:t> </a:t>
            </a:r>
            <a:r>
              <a:rPr lang="en-US" altLang="ja-JP" sz="2800" b="1" spc="-150" dirty="0" smtClean="0">
                <a:solidFill>
                  <a:srgbClr val="AE3DBD"/>
                </a:solidFill>
                <a:latin typeface="Meiryo" pitchFamily="34" charset="-128"/>
                <a:ea typeface="Meiryo" pitchFamily="34" charset="-128"/>
                <a:cs typeface="+mj-cs"/>
              </a:rPr>
              <a:t>(1</a:t>
            </a:r>
            <a:r>
              <a:rPr lang="ko-KR" altLang="en-US" sz="2800" b="1" spc="-150" dirty="0" smtClean="0">
                <a:solidFill>
                  <a:srgbClr val="AE3DBD"/>
                </a:solidFill>
                <a:latin typeface="Meiryo" pitchFamily="34" charset="-128"/>
                <a:ea typeface="Meiryo" pitchFamily="34" charset="-128"/>
                <a:cs typeface="+mj-cs"/>
              </a:rPr>
              <a:t>개월 반</a:t>
            </a:r>
            <a:r>
              <a:rPr lang="en-US" altLang="ja-JP" sz="2800" b="1" spc="-150" dirty="0" smtClean="0">
                <a:solidFill>
                  <a:srgbClr val="AE3DBD"/>
                </a:solidFill>
                <a:latin typeface="Meiryo" pitchFamily="34" charset="-128"/>
                <a:ea typeface="Meiryo" pitchFamily="34" charset="-128"/>
                <a:cs typeface="+mj-cs"/>
              </a:rPr>
              <a:t>)</a:t>
            </a:r>
            <a:endParaRPr kumimoji="0" lang="en-US" altLang="ja-JP" sz="2800" b="1" i="0" u="none" strike="noStrike" kern="1200" cap="none" spc="-150" normalizeH="0" baseline="0" noProof="0" dirty="0" smtClean="0">
              <a:ln>
                <a:noFill/>
              </a:ln>
              <a:solidFill>
                <a:srgbClr val="AE3DBD"/>
              </a:solidFill>
              <a:effectLst/>
              <a:uLnTx/>
              <a:uFillTx/>
              <a:latin typeface="Meiryo" pitchFamily="34" charset="-128"/>
              <a:ea typeface="Meiryo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851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9512" y="185075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Autofit/>
          </a:bodyPr>
          <a:lstStyle/>
          <a:p>
            <a:pPr marL="571500" indent="-571500"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팀 프로젝트 </a:t>
            </a:r>
            <a:r>
              <a:rPr lang="en-US" altLang="ja-JP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(KIOKI-</a:t>
            </a:r>
            <a:r>
              <a:rPr lang="ko-KR" altLang="en-US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개발 목적 및 기능</a:t>
            </a:r>
            <a:r>
              <a:rPr lang="en-US" altLang="ja-JP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1988840"/>
            <a:ext cx="3456383" cy="17370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340768"/>
            <a:ext cx="4824536" cy="35283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869160"/>
            <a:ext cx="7236804" cy="140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26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9512" y="185075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285728"/>
            <a:ext cx="7772400" cy="1149908"/>
          </a:xfrm>
        </p:spPr>
        <p:txBody>
          <a:bodyPr>
            <a:noAutofit/>
          </a:bodyPr>
          <a:lstStyle/>
          <a:p>
            <a:pPr marL="571500" indent="-571500">
              <a:lnSpc>
                <a:spcPct val="150000"/>
              </a:lnSpc>
            </a:pP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팀 프로젝트 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개발환경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</a:p>
        </p:txBody>
      </p:sp>
      <p:pic>
        <p:nvPicPr>
          <p:cNvPr id="13" name="그림 12" descr="사용기술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72" y="1428736"/>
            <a:ext cx="8001024" cy="478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9512" y="185075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500034" y="499532"/>
            <a:ext cx="8286808" cy="714890"/>
          </a:xfrm>
        </p:spPr>
        <p:txBody>
          <a:bodyPr>
            <a:noAutofit/>
          </a:bodyPr>
          <a:lstStyle/>
          <a:p>
            <a:pPr marL="571500" indent="-571500"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팀 프로젝트 </a:t>
            </a:r>
            <a:r>
              <a:rPr lang="en-US" altLang="ja-JP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프롤로그</a:t>
            </a:r>
            <a:r>
              <a:rPr lang="ja-JP" altLang="en-US" sz="28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</a:t>
            </a:r>
            <a:r>
              <a:rPr lang="ko-KR" altLang="en-US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및 </a:t>
            </a:r>
            <a:r>
              <a:rPr lang="ko-KR" altLang="en-US" sz="28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메인페이지</a:t>
            </a:r>
            <a:r>
              <a:rPr lang="en-US" altLang="ja-JP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</a:p>
        </p:txBody>
      </p:sp>
      <p:pic>
        <p:nvPicPr>
          <p:cNvPr id="12" name="그림 11" descr="ㅇㅇㅇ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34" y="1285860"/>
            <a:ext cx="4000528" cy="4714908"/>
          </a:xfrm>
          <a:prstGeom prst="rect">
            <a:avLst/>
          </a:prstGeom>
        </p:spPr>
      </p:pic>
      <p:pic>
        <p:nvPicPr>
          <p:cNvPr id="13" name="그림 12" descr="DDDDD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6" y="1285860"/>
            <a:ext cx="4071966" cy="471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9512" y="185075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1435636"/>
          </a:xfrm>
        </p:spPr>
        <p:txBody>
          <a:bodyPr>
            <a:noAutofit/>
          </a:bodyPr>
          <a:lstStyle/>
          <a:p>
            <a:pPr marL="571500" indent="-571500">
              <a:lnSpc>
                <a:spcPct val="150000"/>
              </a:lnSpc>
            </a:pP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팀 프로젝트 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지역 페이지</a:t>
            </a:r>
            <a:r>
              <a:rPr lang="en-US" altLang="ja-JP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</a:p>
        </p:txBody>
      </p:sp>
      <p:pic>
        <p:nvPicPr>
          <p:cNvPr id="15" name="그림 14" descr="AAA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82" y="1285860"/>
            <a:ext cx="2928958" cy="4286280"/>
          </a:xfrm>
          <a:prstGeom prst="rect">
            <a:avLst/>
          </a:prstGeom>
        </p:spPr>
      </p:pic>
      <p:pic>
        <p:nvPicPr>
          <p:cNvPr id="16" name="그림 15" descr="XXXXX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678" y="1285860"/>
            <a:ext cx="2857520" cy="4286280"/>
          </a:xfrm>
          <a:prstGeom prst="rect">
            <a:avLst/>
          </a:prstGeom>
        </p:spPr>
      </p:pic>
      <p:pic>
        <p:nvPicPr>
          <p:cNvPr id="17" name="그림 16" descr="GG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636" y="1285860"/>
            <a:ext cx="2786082" cy="428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9512" y="185075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Autofit/>
          </a:bodyPr>
          <a:lstStyle/>
          <a:p>
            <a:pPr marL="571500" indent="-571500"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팀 프로젝트 </a:t>
            </a:r>
            <a:r>
              <a:rPr lang="en-US" altLang="ja-JP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28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라이브피드</a:t>
            </a:r>
            <a:r>
              <a:rPr lang="ko-KR" altLang="en-US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페이지</a:t>
            </a:r>
            <a:r>
              <a:rPr lang="en-US" altLang="ja-JP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</a:p>
        </p:txBody>
      </p:sp>
      <p:pic>
        <p:nvPicPr>
          <p:cNvPr id="14" name="그림 13" descr="라이브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82" y="1357298"/>
            <a:ext cx="4143404" cy="4929222"/>
          </a:xfrm>
          <a:prstGeom prst="rect">
            <a:avLst/>
          </a:prstGeom>
        </p:spPr>
      </p:pic>
      <p:pic>
        <p:nvPicPr>
          <p:cNvPr id="15" name="그림 14" descr="라이브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562" y="1357298"/>
            <a:ext cx="4357718" cy="492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9512" y="185075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Autofit/>
          </a:bodyPr>
          <a:lstStyle/>
          <a:p>
            <a:pPr marL="571500" indent="-571500"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팀 프로젝트</a:t>
            </a:r>
            <a:r>
              <a:rPr lang="en-US" altLang="ja-JP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건강</a:t>
            </a:r>
            <a:r>
              <a:rPr lang="en-US" altLang="ko-KR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, </a:t>
            </a:r>
            <a:r>
              <a:rPr lang="ko-KR" altLang="en-US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사건</a:t>
            </a:r>
            <a:r>
              <a:rPr lang="en-US" altLang="ko-KR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, </a:t>
            </a:r>
            <a:r>
              <a:rPr lang="ko-KR" altLang="en-US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사고 페이지</a:t>
            </a:r>
            <a:r>
              <a:rPr lang="en-US" altLang="ja-JP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</a:p>
        </p:txBody>
      </p:sp>
      <p:pic>
        <p:nvPicPr>
          <p:cNvPr id="11" name="그림 10" descr="재난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0" y="1285860"/>
            <a:ext cx="4286280" cy="5143536"/>
          </a:xfrm>
          <a:prstGeom prst="rect">
            <a:avLst/>
          </a:prstGeom>
        </p:spPr>
      </p:pic>
      <p:pic>
        <p:nvPicPr>
          <p:cNvPr id="12" name="그림 11" descr="재난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38" y="1285860"/>
            <a:ext cx="4286280" cy="507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9512" y="185075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rmAutofit/>
          </a:bodyPr>
          <a:lstStyle/>
          <a:p>
            <a:r>
              <a:rPr lang="ko-KR" altLang="en-US" sz="40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</a:rPr>
              <a:t>내가 </a:t>
            </a:r>
            <a:r>
              <a:rPr lang="ko-KR" altLang="en-US" sz="40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</a:rPr>
              <a:t>배운것들</a:t>
            </a:r>
            <a:endParaRPr lang="ko-KR" altLang="en-US" sz="40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14282" y="1714488"/>
            <a:ext cx="39290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latin typeface="Meiryo" pitchFamily="34" charset="-128"/>
                <a:ea typeface="Meiryo" pitchFamily="34" charset="-128"/>
                <a:cs typeface="Meiryo" pitchFamily="34" charset="-128"/>
              </a:rPr>
              <a:t>JAVA, DATABASE</a:t>
            </a:r>
            <a:endParaRPr lang="ko-KR" altLang="en-US" sz="2400" b="1" dirty="0">
              <a:latin typeface="Meiryo" pitchFamily="34" charset="-128"/>
              <a:cs typeface="Meiryo" pitchFamily="34" charset="-128"/>
            </a:endParaRPr>
          </a:p>
        </p:txBody>
      </p:sp>
      <p:pic>
        <p:nvPicPr>
          <p:cNvPr id="39" name="내용 개체 틀 43" descr="자바 그림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62" y="2714620"/>
            <a:ext cx="2267243" cy="1255704"/>
          </a:xfrm>
          <a:prstGeom prst="rect">
            <a:avLst/>
          </a:prstGeom>
        </p:spPr>
      </p:pic>
      <p:pic>
        <p:nvPicPr>
          <p:cNvPr id="41" name="그림 40" descr="데이터베이스 그림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86" y="4500570"/>
            <a:ext cx="2708030" cy="1194967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4643438" y="1571612"/>
            <a:ext cx="392909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7030A0"/>
                </a:solidFill>
                <a:latin typeface="Meiryo" pitchFamily="34" charset="-128"/>
                <a:ea typeface="Meiryo" pitchFamily="34" charset="-128"/>
                <a:cs typeface="Meiryo" pitchFamily="34" charset="-128"/>
              </a:rPr>
              <a:t>WEB</a:t>
            </a:r>
            <a:endParaRPr lang="ko-KR" altLang="en-US" sz="2400" b="1" dirty="0">
              <a:solidFill>
                <a:srgbClr val="7030A0"/>
              </a:solidFill>
              <a:latin typeface="Meiryo" pitchFamily="34" charset="-128"/>
              <a:cs typeface="Meiryo" pitchFamily="34" charset="-128"/>
            </a:endParaRPr>
          </a:p>
        </p:txBody>
      </p:sp>
      <p:pic>
        <p:nvPicPr>
          <p:cNvPr id="43" name="그림 42" descr="HTML&amp;CS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43636" y="2571744"/>
            <a:ext cx="1167579" cy="734671"/>
          </a:xfrm>
          <a:prstGeom prst="rect">
            <a:avLst/>
          </a:prstGeom>
        </p:spPr>
      </p:pic>
      <p:pic>
        <p:nvPicPr>
          <p:cNvPr id="44" name="그림 43" descr="SPRING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57620" y="2285992"/>
            <a:ext cx="1167044" cy="663574"/>
          </a:xfrm>
          <a:prstGeom prst="rect">
            <a:avLst/>
          </a:prstGeom>
        </p:spPr>
      </p:pic>
      <p:pic>
        <p:nvPicPr>
          <p:cNvPr id="45" name="그림 44" descr="jquery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14744" y="3000372"/>
            <a:ext cx="1392676" cy="601172"/>
          </a:xfrm>
          <a:prstGeom prst="rect">
            <a:avLst/>
          </a:prstGeom>
        </p:spPr>
      </p:pic>
      <p:pic>
        <p:nvPicPr>
          <p:cNvPr id="46" name="그림 45" descr="AJAX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00958" y="2571744"/>
            <a:ext cx="1329337" cy="535190"/>
          </a:xfrm>
          <a:prstGeom prst="rect">
            <a:avLst/>
          </a:prstGeom>
        </p:spPr>
      </p:pic>
      <p:pic>
        <p:nvPicPr>
          <p:cNvPr id="47" name="그림 46" descr="JSP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14942" y="2285992"/>
            <a:ext cx="628596" cy="1143785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4500562" y="3786190"/>
            <a:ext cx="392909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solidFill>
                  <a:srgbClr val="00B050"/>
                </a:solidFill>
                <a:latin typeface="Meiryo" pitchFamily="34" charset="-128"/>
                <a:cs typeface="Meiryo" pitchFamily="34" charset="-128"/>
              </a:rPr>
              <a:t>ANDROID</a:t>
            </a:r>
            <a:endParaRPr lang="ko-KR" altLang="en-US" sz="2400" b="1" dirty="0">
              <a:solidFill>
                <a:srgbClr val="00B050"/>
              </a:solidFill>
              <a:latin typeface="Meiryo" pitchFamily="34" charset="-128"/>
              <a:cs typeface="Meiryo" pitchFamily="34" charset="-128"/>
            </a:endParaRPr>
          </a:p>
        </p:txBody>
      </p:sp>
      <p:pic>
        <p:nvPicPr>
          <p:cNvPr id="63" name="그림 62" descr="ANDROID STUDIO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6512" y="4572008"/>
            <a:ext cx="2571768" cy="1643074"/>
          </a:xfrm>
          <a:prstGeom prst="rect">
            <a:avLst/>
          </a:prstGeom>
        </p:spPr>
      </p:pic>
      <p:pic>
        <p:nvPicPr>
          <p:cNvPr id="64" name="그림 63" descr="ANDROI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14744" y="4429132"/>
            <a:ext cx="2000264" cy="188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6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9512" y="185075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Autofit/>
          </a:bodyPr>
          <a:lstStyle/>
          <a:p>
            <a:pPr marL="571500" indent="-571500"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팀 프로젝트 </a:t>
            </a:r>
            <a:r>
              <a:rPr lang="en-US" altLang="ja-JP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28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안드로이드</a:t>
            </a:r>
            <a:r>
              <a:rPr lang="ko-KR" altLang="en-US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버전</a:t>
            </a:r>
            <a:r>
              <a:rPr lang="en-US" altLang="ja-JP" sz="28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3" y="1571612"/>
            <a:ext cx="2857519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43240" y="1571612"/>
            <a:ext cx="2857520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72198" y="1571612"/>
            <a:ext cx="2857520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851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deit-top1\Documents\PPT\[07]Angrymomo_White Blue PPT\Sky-Blue-Sk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5" t="2248" r="697" b="39896"/>
          <a:stretch/>
        </p:blipFill>
        <p:spPr bwMode="auto">
          <a:xfrm>
            <a:off x="-30227" y="0"/>
            <a:ext cx="9174227" cy="6858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5795" y="2644170"/>
            <a:ext cx="892899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0" dirty="0" smtClean="0">
                <a:solidFill>
                  <a:schemeClr val="bg1"/>
                </a:solidFill>
                <a:latin typeface="Meiryo" pitchFamily="34" charset="-128"/>
              </a:rPr>
              <a:t>기타사</a:t>
            </a:r>
            <a:r>
              <a:rPr lang="ko-KR" altLang="en-US" sz="8000" dirty="0">
                <a:solidFill>
                  <a:schemeClr val="bg1"/>
                </a:solidFill>
                <a:latin typeface="Meiryo" pitchFamily="34" charset="-128"/>
              </a:rPr>
              <a:t>항</a:t>
            </a:r>
            <a:endParaRPr lang="ko-KR" altLang="en-US" sz="8000" dirty="0">
              <a:solidFill>
                <a:schemeClr val="bg1"/>
              </a:solidFill>
              <a:latin typeface="Meiryo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449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99532"/>
            <a:ext cx="7772400" cy="936104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일본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(CLINKS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회사 및 </a:t>
            </a:r>
            <a:r>
              <a:rPr lang="ko-KR" altLang="en-US" sz="3600" b="1" dirty="0" err="1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파견처에서의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/>
            </a:r>
            <a:b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</a:br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 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개발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&amp;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TEST)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84784"/>
            <a:ext cx="7704856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654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deit-top1\Documents\PPT\[07]Angrymomo_White Blue PPT\Sky-Blue-Sk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5" t="2248" r="13162" b="1282"/>
          <a:stretch/>
        </p:blipFill>
        <p:spPr bwMode="auto">
          <a:xfrm>
            <a:off x="-428660" y="-27"/>
            <a:ext cx="9787005" cy="685802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-1285916" y="1000108"/>
            <a:ext cx="12144460" cy="4929222"/>
          </a:xfrm>
        </p:spPr>
        <p:txBody>
          <a:bodyPr>
            <a:normAutofit/>
          </a:bodyPr>
          <a:lstStyle/>
          <a:p>
            <a:r>
              <a:rPr lang="ko-KR" altLang="en-US" sz="9600" dirty="0" smtClean="0">
                <a:solidFill>
                  <a:schemeClr val="bg1"/>
                </a:solidFill>
                <a:latin typeface="Meiryo" pitchFamily="34" charset="-128"/>
                <a:ea typeface="Meiryo" pitchFamily="34" charset="-128"/>
              </a:rPr>
              <a:t>감사합니다</a:t>
            </a:r>
            <a:r>
              <a:rPr lang="en-US" altLang="ko-KR" sz="9600" dirty="0" smtClean="0">
                <a:solidFill>
                  <a:schemeClr val="bg1"/>
                </a:solidFill>
                <a:latin typeface="Meiryo" pitchFamily="34" charset="-128"/>
                <a:ea typeface="Meiryo" pitchFamily="34" charset="-128"/>
              </a:rPr>
              <a:t>.</a:t>
            </a:r>
            <a:endParaRPr lang="ja-JP" altLang="en-US" sz="9600" dirty="0" smtClean="0">
              <a:solidFill>
                <a:schemeClr val="bg1"/>
              </a:solidFill>
              <a:latin typeface="Meiryo" pitchFamily="34" charset="-128"/>
              <a:ea typeface="Meiryo" pitchFamily="34" charset="-128"/>
            </a:endParaRPr>
          </a:p>
        </p:txBody>
      </p:sp>
      <p:sp>
        <p:nvSpPr>
          <p:cNvPr id="9" name="제목 2"/>
          <p:cNvSpPr txBox="1">
            <a:spLocks/>
          </p:cNvSpPr>
          <p:nvPr/>
        </p:nvSpPr>
        <p:spPr>
          <a:xfrm>
            <a:off x="685800" y="6038016"/>
            <a:ext cx="7772400" cy="515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ko-KR" altLang="en-US" sz="900" spc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01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deit-top1\Documents\PPT\[07]Angrymomo_White Blue PPT\Sky-Blue-Sk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5" t="2248" r="697" b="39896"/>
          <a:stretch/>
        </p:blipFill>
        <p:spPr bwMode="auto">
          <a:xfrm>
            <a:off x="-30227" y="0"/>
            <a:ext cx="9174227" cy="6858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15008" y="2644170"/>
            <a:ext cx="89289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600" dirty="0" smtClean="0">
                <a:solidFill>
                  <a:schemeClr val="bg1"/>
                </a:solidFill>
                <a:latin typeface="Meiryo" pitchFamily="34" charset="-128"/>
              </a:rPr>
              <a:t>IOT </a:t>
            </a:r>
            <a:r>
              <a:rPr lang="ko-KR" altLang="en-US" sz="9600" dirty="0" smtClean="0">
                <a:solidFill>
                  <a:schemeClr val="bg1"/>
                </a:solidFill>
                <a:latin typeface="Meiryo" pitchFamily="34" charset="-128"/>
              </a:rPr>
              <a:t>프로젝트</a:t>
            </a:r>
            <a:endParaRPr lang="ko-KR" altLang="en-US" sz="9600" dirty="0">
              <a:solidFill>
                <a:schemeClr val="bg1"/>
              </a:solidFill>
              <a:latin typeface="Meiryo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151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00556"/>
            <a:ext cx="7772400" cy="936104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스마트 홈 조명인식시스템</a:t>
            </a:r>
            <a:b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</a:br>
            <a:r>
              <a:rPr lang="en-US" altLang="ko-KR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(SV210</a:t>
            </a:r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을 활용한 </a:t>
            </a:r>
            <a:r>
              <a:rPr lang="en-US" altLang="ko-KR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IOT-HOME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85800" y="1435635"/>
            <a:ext cx="777240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endParaRPr lang="ko-KR" altLang="en-US" sz="1600" spc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제목 2"/>
          <p:cNvSpPr txBox="1">
            <a:spLocks/>
          </p:cNvSpPr>
          <p:nvPr/>
        </p:nvSpPr>
        <p:spPr>
          <a:xfrm>
            <a:off x="4429124" y="1357298"/>
            <a:ext cx="4500594" cy="414340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</a:pPr>
            <a:endParaRPr lang="ko-KR" altLang="en-US" sz="2400" b="1" dirty="0">
              <a:solidFill>
                <a:srgbClr val="00B050"/>
              </a:solidFill>
            </a:endParaRPr>
          </a:p>
          <a:p>
            <a:pPr marL="571500" indent="-571500">
              <a:lnSpc>
                <a:spcPct val="150000"/>
              </a:lnSpc>
            </a:pPr>
            <a:endParaRPr lang="en-US" altLang="ja-JP" sz="2400" b="1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제목 2"/>
          <p:cNvSpPr txBox="1">
            <a:spLocks/>
          </p:cNvSpPr>
          <p:nvPr/>
        </p:nvSpPr>
        <p:spPr>
          <a:xfrm>
            <a:off x="785786" y="5786454"/>
            <a:ext cx="7772400" cy="7932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571500" indent="-57150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개발기</a:t>
            </a:r>
            <a:r>
              <a:rPr lang="ko-KR" altLang="en-US" sz="2800" b="1" spc="-150" dirty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간</a:t>
            </a:r>
            <a:r>
              <a:rPr lang="ja-JP" altLang="en-US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 </a:t>
            </a:r>
            <a:r>
              <a:rPr lang="en-US" altLang="ja-JP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: 2016. 10. 21</a:t>
            </a:r>
            <a:r>
              <a:rPr lang="ja-JP" altLang="en-US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</a:rPr>
              <a:t> </a:t>
            </a:r>
            <a:r>
              <a:rPr lang="en-US" altLang="ja-JP" sz="2800" b="1" spc="-150" dirty="0" smtClean="0">
                <a:solidFill>
                  <a:srgbClr val="A32A0D"/>
                </a:solidFill>
                <a:latin typeface="Meiryo" pitchFamily="34" charset="-128"/>
                <a:ea typeface="Meiryo" pitchFamily="34" charset="-128"/>
                <a:cs typeface="+mj-cs"/>
              </a:rPr>
              <a:t>~ 2016. 11. 16</a:t>
            </a:r>
            <a:endParaRPr kumimoji="0" lang="en-US" altLang="ja-JP" sz="2800" b="1" i="0" u="none" strike="noStrike" kern="1200" cap="none" spc="-150" normalizeH="0" baseline="0" noProof="0" dirty="0" smtClean="0">
              <a:ln>
                <a:noFill/>
              </a:ln>
              <a:solidFill>
                <a:srgbClr val="A32A0D"/>
              </a:solidFill>
              <a:effectLst/>
              <a:uLnTx/>
              <a:uFillTx/>
              <a:latin typeface="Meiryo" pitchFamily="34" charset="-128"/>
              <a:ea typeface="Meiryo" pitchFamily="34" charset="-128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7" y="1691864"/>
            <a:ext cx="3096343" cy="3969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691864"/>
            <a:ext cx="5256584" cy="3969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691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00556"/>
            <a:ext cx="7772400" cy="936104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스마트 홈 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조명인식시스템 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개발 일정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85800" y="1435635"/>
            <a:ext cx="777240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endParaRPr lang="ko-KR" altLang="en-US" sz="1600" spc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40769"/>
            <a:ext cx="7128792" cy="4968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48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14282" y="214290"/>
            <a:ext cx="8784976" cy="6487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800" y="400556"/>
            <a:ext cx="7772400" cy="936104"/>
          </a:xfrm>
        </p:spPr>
        <p:txBody>
          <a:bodyPr>
            <a:normAutofit fontScale="90000"/>
          </a:bodyPr>
          <a:lstStyle/>
          <a:p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스마트 홈 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조명인식시스템 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(</a:t>
            </a:r>
            <a:r>
              <a:rPr lang="ko-KR" altLang="en-US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시스템 구성도</a:t>
            </a:r>
            <a:r>
              <a:rPr lang="en-US" altLang="ko-KR" sz="3600" b="1" dirty="0" smtClean="0">
                <a:solidFill>
                  <a:schemeClr val="accent5">
                    <a:lumMod val="75000"/>
                  </a:schemeClr>
                </a:solidFill>
                <a:latin typeface="Meiryo" pitchFamily="34" charset="-128"/>
                <a:ea typeface="Meiryo" pitchFamily="34" charset="-128"/>
              </a:rPr>
              <a:t>)</a:t>
            </a:r>
            <a:endParaRPr lang="ko-KR" altLang="en-US" sz="3600" b="1" dirty="0">
              <a:solidFill>
                <a:schemeClr val="accent5">
                  <a:lumMod val="75000"/>
                </a:schemeClr>
              </a:solidFill>
              <a:latin typeface="Meiryo" pitchFamily="34" charset="-128"/>
            </a:endParaRPr>
          </a:p>
        </p:txBody>
      </p:sp>
      <p:sp>
        <p:nvSpPr>
          <p:cNvPr id="16" name="제목 2"/>
          <p:cNvSpPr txBox="1">
            <a:spLocks/>
          </p:cNvSpPr>
          <p:nvPr/>
        </p:nvSpPr>
        <p:spPr>
          <a:xfrm>
            <a:off x="685800" y="1435635"/>
            <a:ext cx="7772400" cy="1440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 spc="-150">
                <a:solidFill>
                  <a:schemeClr val="tx1"/>
                </a:solidFill>
                <a:latin typeface="Noto Sans Korean Bold" pitchFamily="34" charset="-127"/>
                <a:ea typeface="Noto Sans Korean Bold" pitchFamily="34" charset="-127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endParaRPr lang="ko-KR" altLang="en-US" sz="1600" spc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58" y="1278900"/>
            <a:ext cx="7524683" cy="4670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953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고려청자">
      <a:dk1>
        <a:sysClr val="windowText" lastClr="000000"/>
      </a:dk1>
      <a:lt1>
        <a:sysClr val="window" lastClr="FFFFFF"/>
      </a:lt1>
      <a:dk2>
        <a:srgbClr val="005466"/>
      </a:dk2>
      <a:lt2>
        <a:srgbClr val="D9F3F4"/>
      </a:lt2>
      <a:accent1>
        <a:srgbClr val="3F949A"/>
      </a:accent1>
      <a:accent2>
        <a:srgbClr val="4764B0"/>
      </a:accent2>
      <a:accent3>
        <a:srgbClr val="4FADD1"/>
      </a:accent3>
      <a:accent4>
        <a:srgbClr val="85B692"/>
      </a:accent4>
      <a:accent5>
        <a:srgbClr val="6B94E2"/>
      </a:accent5>
      <a:accent6>
        <a:srgbClr val="819BAB"/>
      </a:accent6>
      <a:hlink>
        <a:srgbClr val="7C0808"/>
      </a:hlink>
      <a:folHlink>
        <a:srgbClr val="0D356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1273</TotalTime>
  <Words>513</Words>
  <Application>Microsoft Office PowerPoint</Application>
  <PresentationFormat>화면 슬라이드 쇼(4:3)</PresentationFormat>
  <Paragraphs>154</Paragraphs>
  <Slides>53</Slides>
  <Notes>33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4" baseType="lpstr">
      <vt:lpstr>Office 테마</vt:lpstr>
      <vt:lpstr> PortFolio  </vt:lpstr>
      <vt:lpstr>PowerPoint 프레젠테이션</vt:lpstr>
      <vt:lpstr>나의 성장과정</vt:lpstr>
      <vt:lpstr>나의 장점</vt:lpstr>
      <vt:lpstr>내가 배운것들</vt:lpstr>
      <vt:lpstr>PowerPoint 프레젠테이션</vt:lpstr>
      <vt:lpstr>스마트 홈 조명인식시스템 (SV210을 활용한 IOT-HOME)</vt:lpstr>
      <vt:lpstr>스마트 홈 조명인식시스템 (개발 일정)</vt:lpstr>
      <vt:lpstr>스마트 홈 조명인식시스템 (시스템 구성도)</vt:lpstr>
      <vt:lpstr>스마트 홈 조명인식시스템 (개발 환경)</vt:lpstr>
      <vt:lpstr>스마트 홈 조명인식시스템 (구성도)</vt:lpstr>
      <vt:lpstr>스마트 홈 조명인식시스템  (Android (조명 ON/OFF버튼으로 동작)</vt:lpstr>
      <vt:lpstr>PowerPoint 프레젠테이션</vt:lpstr>
      <vt:lpstr>JAVA 프로젝트 (K-MOVE SURVEY)</vt:lpstr>
      <vt:lpstr>JAVA 프로젝트 (K-MOVE SURVEY 기능)</vt:lpstr>
      <vt:lpstr>JAVA 프로젝트 (Class Diagram&lt;VO&gt;)</vt:lpstr>
      <vt:lpstr>JAVA 프로젝트 (Class Diagram&lt;UI&gt;)</vt:lpstr>
      <vt:lpstr>JAVA 프로젝트 (Class Diagram&lt;DAO&gt;)</vt:lpstr>
      <vt:lpstr>JAVA 프로젝트 (DB 구조)</vt:lpstr>
      <vt:lpstr>JAVA 프로젝트 (초기화면&amp;관리자 메뉴)</vt:lpstr>
      <vt:lpstr>JAVA 프로젝트 (33기&amp;34기 설문지)</vt:lpstr>
      <vt:lpstr>JAVA 프로젝트 (게시판&amp;회원정보 조회)</vt:lpstr>
      <vt:lpstr>PowerPoint 프레젠테이션</vt:lpstr>
      <vt:lpstr>웹 프로젝트 (NEGABOX)</vt:lpstr>
      <vt:lpstr>웹 프로젝트 (영화정보 공유 게시판)</vt:lpstr>
      <vt:lpstr>PowerPoint 프레젠테이션</vt:lpstr>
      <vt:lpstr>안드로이드 프로젝트 (ToDo-LIST)</vt:lpstr>
      <vt:lpstr>안드로이드 프로젝트 (기능)</vt:lpstr>
      <vt:lpstr>안드로이드 프로젝트 (Acitivty Diagram)</vt:lpstr>
      <vt:lpstr>안드로이드 프로젝트 (레이아웃&amp;팝업메뉴)</vt:lpstr>
      <vt:lpstr>안드로이드 프로젝트 (DB구조&lt;내부&gt;)</vt:lpstr>
      <vt:lpstr>안드로이드 프로젝트 (로딩 및 메인화면)</vt:lpstr>
      <vt:lpstr>안드로이드 프로젝트 (종료 Dialog 버튼)</vt:lpstr>
      <vt:lpstr>안드로이드 프로젝트 (일정 등록)</vt:lpstr>
      <vt:lpstr>안드로이드 프로젝트 (일정 삭제&amp;수정)</vt:lpstr>
      <vt:lpstr>안드로이드 프로젝트 (내부저장확인 및 팝업)</vt:lpstr>
      <vt:lpstr>안드로이드 프로젝트 (메모장 저장&amp;로드)</vt:lpstr>
      <vt:lpstr>안드로이드 프로젝트 (삭제&amp;메모저장확인)</vt:lpstr>
      <vt:lpstr>안드로이드 프로젝트 (그림판&amp;그림삭제)</vt:lpstr>
      <vt:lpstr>안드로이드 프로젝트 (야구게임&amp;시작화면)</vt:lpstr>
      <vt:lpstr>안드로이드 프로젝트 (게임결과&amp;종료화면)</vt:lpstr>
      <vt:lpstr>PowerPoint 프레젠테이션</vt:lpstr>
      <vt:lpstr>팀 프로젝트 (KIOKI-팀 소개)</vt:lpstr>
      <vt:lpstr>팀 프로젝트 (KIOKI-개발 목적 및 기능)</vt:lpstr>
      <vt:lpstr>팀 프로젝트 (개발환경)</vt:lpstr>
      <vt:lpstr>팀 프로젝트 (프롤로그 및 메인페이지)</vt:lpstr>
      <vt:lpstr>팀 프로젝트 (지역 페이지)</vt:lpstr>
      <vt:lpstr>팀 프로젝트 (라이브피드 페이지)</vt:lpstr>
      <vt:lpstr>팀 프로젝트(건강, 사건, 사고 페이지)</vt:lpstr>
      <vt:lpstr>팀 프로젝트 (안드로이드 버전)</vt:lpstr>
      <vt:lpstr>PowerPoint 프레젠테이션</vt:lpstr>
      <vt:lpstr>일본(CLINKS회사 및 파견처에서의  개발&amp;TEST)</vt:lpstr>
      <vt:lpstr>감사합니다.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Angry MOMO Presentation</dc:title>
  <dc:creator>madeit-top1</dc:creator>
  <cp:lastModifiedBy>오창민</cp:lastModifiedBy>
  <cp:revision>250</cp:revision>
  <dcterms:created xsi:type="dcterms:W3CDTF">2014-08-30T22:01:36Z</dcterms:created>
  <dcterms:modified xsi:type="dcterms:W3CDTF">2021-04-11T05:25:29Z</dcterms:modified>
</cp:coreProperties>
</file>